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heme/theme4.xml" ContentType="application/vnd.openxmlformats-officedocument.theme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notesSlides/notesSlide1.xml" ContentType="application/vnd.openxmlformats-officedocument.presentationml.notesSlide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notesSlides/notesSlide2.xml" ContentType="application/vnd.openxmlformats-officedocument.presentationml.notesSlide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notesSlides/notesSlide3.xml" ContentType="application/vnd.openxmlformats-officedocument.presentationml.notesSlide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2" r:id="rId3"/>
  </p:sldMasterIdLst>
  <p:notesMasterIdLst>
    <p:notesMasterId r:id="rId22"/>
  </p:notesMasterIdLst>
  <p:sldIdLst>
    <p:sldId id="257" r:id="rId4"/>
    <p:sldId id="348" r:id="rId5"/>
    <p:sldId id="347" r:id="rId6"/>
    <p:sldId id="307" r:id="rId7"/>
    <p:sldId id="349" r:id="rId8"/>
    <p:sldId id="361" r:id="rId9"/>
    <p:sldId id="305" r:id="rId10"/>
    <p:sldId id="358" r:id="rId11"/>
    <p:sldId id="360" r:id="rId12"/>
    <p:sldId id="362" r:id="rId13"/>
    <p:sldId id="364" r:id="rId14"/>
    <p:sldId id="363" r:id="rId15"/>
    <p:sldId id="359" r:id="rId16"/>
    <p:sldId id="365" r:id="rId17"/>
    <p:sldId id="304" r:id="rId18"/>
    <p:sldId id="301" r:id="rId19"/>
    <p:sldId id="303" r:id="rId20"/>
    <p:sldId id="298" r:id="rId21"/>
  </p:sldIdLst>
  <p:sldSz cx="9144000" cy="6858000" type="screen4x3"/>
  <p:notesSz cx="6858000" cy="9144000"/>
  <p:custDataLst>
    <p:tags r:id="rId23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37" autoAdjust="0"/>
    <p:restoredTop sz="94660"/>
  </p:normalViewPr>
  <p:slideViewPr>
    <p:cSldViewPr showGuides="1">
      <p:cViewPr varScale="1">
        <p:scale>
          <a:sx n="90" d="100"/>
          <a:sy n="90" d="100"/>
        </p:scale>
        <p:origin x="1152" y="62"/>
      </p:cViewPr>
      <p:guideLst>
        <p:guide orient="horz" pos="222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gs" Target="tags/tag1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602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0C8E17-6E6C-421A-9820-B576FE7D307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521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190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312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353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tags" Target="../tags/tag19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5" Type="http://schemas.openxmlformats.org/officeDocument/2006/relationships/image" Target="../media/image3.jpeg"/><Relationship Id="rId10" Type="http://schemas.openxmlformats.org/officeDocument/2006/relationships/tags" Target="../tags/tag17.xml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0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78.xml"/><Relationship Id="rId3" Type="http://schemas.openxmlformats.org/officeDocument/2006/relationships/tags" Target="../tags/tag73.xml"/><Relationship Id="rId7" Type="http://schemas.openxmlformats.org/officeDocument/2006/relationships/tags" Target="../tags/tag77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11" Type="http://schemas.openxmlformats.org/officeDocument/2006/relationships/image" Target="../media/image4.jpeg"/><Relationship Id="rId5" Type="http://schemas.openxmlformats.org/officeDocument/2006/relationships/tags" Target="../tags/tag75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74.xml"/><Relationship Id="rId9" Type="http://schemas.openxmlformats.org/officeDocument/2006/relationships/tags" Target="../tags/tag7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tags" Target="../tags/tag88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96.xml"/><Relationship Id="rId4" Type="http://schemas.openxmlformats.org/officeDocument/2006/relationships/tags" Target="../tags/tag95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9" Type="http://schemas.openxmlformats.org/officeDocument/2006/relationships/image" Target="../media/image6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106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9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2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Relationship Id="rId4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9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127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35.xml"/><Relationship Id="rId4" Type="http://schemas.openxmlformats.org/officeDocument/2006/relationships/tags" Target="../tags/tag13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tags" Target="../tags/tag136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39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142.xml"/><Relationship Id="rId7" Type="http://schemas.openxmlformats.org/officeDocument/2006/relationships/tags" Target="../tags/tag146.xml"/><Relationship Id="rId2" Type="http://schemas.openxmlformats.org/officeDocument/2006/relationships/tags" Target="../tags/tag141.xml"/><Relationship Id="rId1" Type="http://schemas.openxmlformats.org/officeDocument/2006/relationships/tags" Target="../tags/tag140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9" Type="http://schemas.openxmlformats.org/officeDocument/2006/relationships/image" Target="../media/image5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8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6.xml"/><Relationship Id="rId4" Type="http://schemas.openxmlformats.org/officeDocument/2006/relationships/tags" Target="../tags/tag6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>
            <p:custDataLst>
              <p:tags r:id="rId1"/>
            </p:custDataLst>
          </p:nvPr>
        </p:nvSpPr>
        <p:spPr bwMode="auto">
          <a:xfrm>
            <a:off x="0" y="0"/>
            <a:ext cx="7391137" cy="6881032"/>
          </a:xfrm>
          <a:custGeom>
            <a:avLst/>
            <a:gdLst>
              <a:gd name="T0" fmla="*/ 2055 w 6187"/>
              <a:gd name="T1" fmla="*/ 0 h 4320"/>
              <a:gd name="T2" fmla="*/ 0 w 6187"/>
              <a:gd name="T3" fmla="*/ 2055 h 4320"/>
              <a:gd name="T4" fmla="*/ 0 w 6187"/>
              <a:gd name="T5" fmla="*/ 4320 h 4320"/>
              <a:gd name="T6" fmla="*/ 1867 w 6187"/>
              <a:gd name="T7" fmla="*/ 4320 h 4320"/>
              <a:gd name="T8" fmla="*/ 6187 w 6187"/>
              <a:gd name="T9" fmla="*/ 0 h 4320"/>
              <a:gd name="T10" fmla="*/ 2055 w 618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87" h="4320">
                <a:moveTo>
                  <a:pt x="2055" y="0"/>
                </a:moveTo>
                <a:lnTo>
                  <a:pt x="0" y="2055"/>
                </a:lnTo>
                <a:lnTo>
                  <a:pt x="0" y="4320"/>
                </a:lnTo>
                <a:lnTo>
                  <a:pt x="1867" y="4320"/>
                </a:lnTo>
                <a:lnTo>
                  <a:pt x="6187" y="0"/>
                </a:lnTo>
                <a:lnTo>
                  <a:pt x="205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 dirty="0"/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943539" y="4704189"/>
            <a:ext cx="1966276" cy="50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>
              <a:solidFill>
                <a:srgbClr val="1BA3D7"/>
              </a:solidFill>
            </a:endParaRPr>
          </a:p>
        </p:txBody>
      </p:sp>
      <p:grpSp>
        <p:nvGrpSpPr>
          <p:cNvPr id="9" name="组合 8"/>
          <p:cNvGrpSpPr/>
          <p:nvPr>
            <p:custDataLst>
              <p:tags r:id="rId3"/>
            </p:custDataLst>
          </p:nvPr>
        </p:nvGrpSpPr>
        <p:grpSpPr>
          <a:xfrm>
            <a:off x="968513" y="2042089"/>
            <a:ext cx="237212" cy="316282"/>
            <a:chOff x="1196101" y="2301169"/>
            <a:chExt cx="316282" cy="316282"/>
          </a:xfrm>
        </p:grpSpPr>
        <p:cxnSp>
          <p:nvCxnSpPr>
            <p:cNvPr id="10" name="直接连接符 9"/>
            <p:cNvCxnSpPr/>
            <p:nvPr>
              <p:custDataLst>
                <p:tags r:id="rId11"/>
              </p:custDataLst>
            </p:nvPr>
          </p:nvCxnSpPr>
          <p:spPr>
            <a:xfrm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>
              <p:custDataLst>
                <p:tags r:id="rId12"/>
              </p:custDataLst>
            </p:nvPr>
          </p:nvCxnSpPr>
          <p:spPr>
            <a:xfrm rot="5400000"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943539" y="3500015"/>
            <a:ext cx="4199509" cy="1054906"/>
          </a:xfrm>
          <a:noFill/>
        </p:spPr>
        <p:txBody>
          <a:bodyPr anchor="b">
            <a:noAutofit/>
          </a:bodyPr>
          <a:lstStyle>
            <a:lvl1pPr algn="l">
              <a:defRPr sz="5400" spc="600"/>
            </a:lvl1pPr>
          </a:lstStyle>
          <a:p>
            <a:r>
              <a:rPr lang="zh-CN" altLang="en-US" dirty="0"/>
              <a:t>编版标题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943539" y="4704187"/>
            <a:ext cx="1966276" cy="504001"/>
          </a:xfrm>
        </p:spPr>
        <p:txBody>
          <a:bodyPr/>
          <a:lstStyle>
            <a:lvl1pPr marL="0" indent="0" algn="dist">
              <a:buNone/>
              <a:defRPr sz="2400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9"/>
            </p:custDataLst>
          </p:nvPr>
        </p:nvSpPr>
        <p:spPr>
          <a:xfrm>
            <a:off x="942975" y="5410200"/>
            <a:ext cx="1966276" cy="503238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0647"/>
          <a:stretch>
            <a:fillRect/>
          </a:stretch>
        </p:blipFill>
        <p:spPr>
          <a:xfrm>
            <a:off x="3134329" y="0"/>
            <a:ext cx="2446809" cy="3262411"/>
          </a:xfrm>
          <a:custGeom>
            <a:avLst/>
            <a:gdLst>
              <a:gd name="connsiteX0" fmla="*/ 695857 w 3262412"/>
              <a:gd name="connsiteY0" fmla="*/ 0 h 3262411"/>
              <a:gd name="connsiteX1" fmla="*/ 3262412 w 3262412"/>
              <a:gd name="connsiteY1" fmla="*/ 0 h 3262411"/>
              <a:gd name="connsiteX2" fmla="*/ 0 w 3262412"/>
              <a:gd name="connsiteY2" fmla="*/ 3262411 h 3262411"/>
              <a:gd name="connsiteX3" fmla="*/ 0 w 3262412"/>
              <a:gd name="connsiteY3" fmla="*/ 695857 h 3262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2412" h="3262411">
                <a:moveTo>
                  <a:pt x="695857" y="0"/>
                </a:moveTo>
                <a:lnTo>
                  <a:pt x="3262412" y="0"/>
                </a:lnTo>
                <a:lnTo>
                  <a:pt x="0" y="3262411"/>
                </a:lnTo>
                <a:lnTo>
                  <a:pt x="0" y="695857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>
            <p:custDataLst>
              <p:tags r:id="rId1"/>
            </p:custDataLst>
          </p:nvPr>
        </p:nvSpPr>
        <p:spPr bwMode="auto">
          <a:xfrm flipH="1">
            <a:off x="0" y="0"/>
            <a:ext cx="7391137" cy="6881032"/>
          </a:xfrm>
          <a:custGeom>
            <a:avLst/>
            <a:gdLst>
              <a:gd name="T0" fmla="*/ 2055 w 6187"/>
              <a:gd name="T1" fmla="*/ 0 h 4320"/>
              <a:gd name="T2" fmla="*/ 0 w 6187"/>
              <a:gd name="T3" fmla="*/ 2055 h 4320"/>
              <a:gd name="T4" fmla="*/ 0 w 6187"/>
              <a:gd name="T5" fmla="*/ 4320 h 4320"/>
              <a:gd name="T6" fmla="*/ 1867 w 6187"/>
              <a:gd name="T7" fmla="*/ 4320 h 4320"/>
              <a:gd name="T8" fmla="*/ 6187 w 6187"/>
              <a:gd name="T9" fmla="*/ 0 h 4320"/>
              <a:gd name="T10" fmla="*/ 2055 w 618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87" h="4320">
                <a:moveTo>
                  <a:pt x="2055" y="0"/>
                </a:moveTo>
                <a:lnTo>
                  <a:pt x="0" y="2055"/>
                </a:lnTo>
                <a:lnTo>
                  <a:pt x="0" y="4320"/>
                </a:lnTo>
                <a:lnTo>
                  <a:pt x="1867" y="4320"/>
                </a:lnTo>
                <a:lnTo>
                  <a:pt x="6187" y="0"/>
                </a:lnTo>
                <a:lnTo>
                  <a:pt x="205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 dirty="0"/>
          </a:p>
        </p:txBody>
      </p:sp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6220739" y="2231042"/>
            <a:ext cx="237212" cy="316282"/>
            <a:chOff x="1196101" y="2301169"/>
            <a:chExt cx="316282" cy="316282"/>
          </a:xfrm>
        </p:grpSpPr>
        <p:cxnSp>
          <p:nvCxnSpPr>
            <p:cNvPr id="8" name="直接连接符 7"/>
            <p:cNvCxnSpPr/>
            <p:nvPr>
              <p:custDataLst>
                <p:tags r:id="rId8"/>
              </p:custDataLst>
            </p:nvPr>
          </p:nvCxnSpPr>
          <p:spPr>
            <a:xfrm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 rot="5400000"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3186113" y="2"/>
            <a:ext cx="2431365" cy="3239216"/>
          </a:xfrm>
          <a:custGeom>
            <a:avLst/>
            <a:gdLst>
              <a:gd name="connsiteX0" fmla="*/ 665369 w 3173880"/>
              <a:gd name="connsiteY0" fmla="*/ 0 h 3171330"/>
              <a:gd name="connsiteX1" fmla="*/ 3173880 w 3173880"/>
              <a:gd name="connsiteY1" fmla="*/ 0 h 3171330"/>
              <a:gd name="connsiteX2" fmla="*/ 2550 w 3173880"/>
              <a:gd name="connsiteY2" fmla="*/ 3171330 h 3171330"/>
              <a:gd name="connsiteX3" fmla="*/ 0 w 3173880"/>
              <a:gd name="connsiteY3" fmla="*/ 3171330 h 3171330"/>
              <a:gd name="connsiteX4" fmla="*/ 0 w 3173880"/>
              <a:gd name="connsiteY4" fmla="*/ 665369 h 317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3880" h="3171330">
                <a:moveTo>
                  <a:pt x="665369" y="0"/>
                </a:moveTo>
                <a:lnTo>
                  <a:pt x="3173880" y="0"/>
                </a:lnTo>
                <a:lnTo>
                  <a:pt x="2550" y="3171330"/>
                </a:lnTo>
                <a:lnTo>
                  <a:pt x="0" y="3171330"/>
                </a:lnTo>
                <a:lnTo>
                  <a:pt x="0" y="665369"/>
                </a:lnTo>
                <a:close/>
              </a:path>
            </a:pathLst>
          </a:cu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488541" y="3440516"/>
            <a:ext cx="6166919" cy="2016125"/>
          </a:xfrm>
        </p:spPr>
        <p:txBody>
          <a:bodyPr anchor="b">
            <a:normAutofit/>
          </a:bodyPr>
          <a:lstStyle>
            <a:lvl1pPr algn="ctr">
              <a:defRPr sz="9600" spc="600"/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/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平行四边形 7"/>
          <p:cNvSpPr/>
          <p:nvPr>
            <p:custDataLst>
              <p:tags r:id="rId2"/>
            </p:custDataLst>
          </p:nvPr>
        </p:nvSpPr>
        <p:spPr>
          <a:xfrm flipH="1">
            <a:off x="0" y="0"/>
            <a:ext cx="9144000" cy="6858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67916" y="406800"/>
            <a:ext cx="8208169" cy="86360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467916" y="1412875"/>
            <a:ext cx="8208168" cy="489585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2419350" y="1670050"/>
            <a:ext cx="4305300" cy="35179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2419349" y="2396579"/>
            <a:ext cx="4305301" cy="1295399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2419349" y="3766063"/>
            <a:ext cx="4305301" cy="778934"/>
          </a:xfrm>
        </p:spPr>
        <p:txBody>
          <a:bodyPr lIns="90000" tIns="46800" rIns="90000" bIns="46800" anchor="t" anchorCtr="0">
            <a:normAutofit/>
          </a:bodyPr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副标题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fld id="{DDC86826-C030-4ABB-BAB8-ECCBC086F54C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 cstate="print"/>
          <a:srcRect/>
          <a:stretch>
            <a:fillRect/>
          </a:stretch>
        </p:blipFill>
        <p:spPr>
          <a:xfrm>
            <a:off x="0" y="669757"/>
            <a:ext cx="9144000" cy="405765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828925" y="1231732"/>
            <a:ext cx="3114675" cy="29337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2221706" y="4716626"/>
            <a:ext cx="4700588" cy="978729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4800" b="1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>
          <a:xfrm>
            <a:off x="2221706" y="5703252"/>
            <a:ext cx="4700588" cy="424732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lIns="90000" tIns="46800" rIns="90000" bIns="46800"/>
          <a:lstStyle/>
          <a:p>
            <a:fld id="{DDC86826-C030-4ABB-BAB8-ECCBC086F54C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lIns="90000" tIns="46800" rIns="90000" bIns="46800"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4000"/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29841" y="215494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4000"/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29841" y="1614659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4629150" y="1614659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边形 8"/>
          <p:cNvSpPr/>
          <p:nvPr>
            <p:custDataLst>
              <p:tags r:id="rId1"/>
            </p:custDataLst>
          </p:nvPr>
        </p:nvSpPr>
        <p:spPr>
          <a:xfrm flipH="1">
            <a:off x="0" y="0"/>
            <a:ext cx="9144000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平行四边形 9"/>
          <p:cNvSpPr/>
          <p:nvPr>
            <p:custDataLst>
              <p:tags r:id="rId2"/>
            </p:custDataLst>
          </p:nvPr>
        </p:nvSpPr>
        <p:spPr>
          <a:xfrm>
            <a:off x="797719" y="0"/>
            <a:ext cx="7548563" cy="6858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平行四边形 10"/>
          <p:cNvSpPr/>
          <p:nvPr>
            <p:custDataLst>
              <p:tags r:id="rId3"/>
            </p:custDataLst>
          </p:nvPr>
        </p:nvSpPr>
        <p:spPr>
          <a:xfrm>
            <a:off x="2052638" y="0"/>
            <a:ext cx="5038725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831468" y="2876550"/>
            <a:ext cx="3481065" cy="863174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2831468" y="3884613"/>
            <a:ext cx="3481065" cy="1367961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29840" y="457200"/>
            <a:ext cx="31239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  <p:custDataLst>
              <p:tags r:id="rId2"/>
            </p:custDataLst>
          </p:nvPr>
        </p:nvSpPr>
        <p:spPr>
          <a:xfrm>
            <a:off x="3888000" y="457200"/>
            <a:ext cx="46278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9840" y="2057400"/>
            <a:ext cx="31239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2020/10/20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11638" y="365125"/>
            <a:ext cx="603712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28650" y="365125"/>
            <a:ext cx="7226877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8650" y="551543"/>
            <a:ext cx="78867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2419350" y="1670050"/>
            <a:ext cx="4305300" cy="35179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10" name="直接连接符 9"/>
          <p:cNvCxnSpPr/>
          <p:nvPr>
            <p:custDataLst>
              <p:tags r:id="rId2"/>
            </p:custDataLst>
          </p:nvPr>
        </p:nvCxnSpPr>
        <p:spPr>
          <a:xfrm>
            <a:off x="3028950" y="3429000"/>
            <a:ext cx="3086100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2419350" y="1670050"/>
            <a:ext cx="4305300" cy="1717393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lIns="90000" tIns="46800" rIns="90000" bIns="46800"/>
          <a:lstStyle/>
          <a:p>
            <a:fld id="{DDC86826-C030-4ABB-BAB8-ECCBC086F54C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lIns="90000" tIns="46800" rIns="90000" bIns="46800"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2419350" y="3470558"/>
            <a:ext cx="4305300" cy="1717392"/>
          </a:xfrm>
        </p:spPr>
        <p:txBody>
          <a:bodyPr>
            <a:normAutofit/>
          </a:bodyPr>
          <a:lstStyle>
            <a:lvl1pPr marL="0" indent="0" algn="ctr">
              <a:buNone/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79158" y="952508"/>
            <a:ext cx="396243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2020/10/20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ags" Target="../tags/tag80.xml"/><Relationship Id="rId18" Type="http://schemas.openxmlformats.org/officeDocument/2006/relationships/tags" Target="../tags/tag8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17" Type="http://schemas.openxmlformats.org/officeDocument/2006/relationships/tags" Target="../tags/tag84.xml"/><Relationship Id="rId2" Type="http://schemas.openxmlformats.org/officeDocument/2006/relationships/slideLayout" Target="../slideLayouts/slideLayout24.xml"/><Relationship Id="rId16" Type="http://schemas.openxmlformats.org/officeDocument/2006/relationships/tags" Target="../tags/tag8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tags" Target="../tags/tag82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ags" Target="../tags/tag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502412" y="952508"/>
            <a:ext cx="8139178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8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DC86826-C030-4ABB-BAB8-ECCBC086F54C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40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54.xml"/><Relationship Id="rId3" Type="http://schemas.openxmlformats.org/officeDocument/2006/relationships/tags" Target="../tags/tag149.xml"/><Relationship Id="rId7" Type="http://schemas.openxmlformats.org/officeDocument/2006/relationships/tags" Target="../tags/tag153.xml"/><Relationship Id="rId2" Type="http://schemas.openxmlformats.org/officeDocument/2006/relationships/tags" Target="../tags/tag148.xml"/><Relationship Id="rId1" Type="http://schemas.openxmlformats.org/officeDocument/2006/relationships/tags" Target="../tags/tag147.xml"/><Relationship Id="rId6" Type="http://schemas.openxmlformats.org/officeDocument/2006/relationships/tags" Target="../tags/tag152.xml"/><Relationship Id="rId11" Type="http://schemas.openxmlformats.org/officeDocument/2006/relationships/notesSlide" Target="../notesSlides/notesSlide1.xml"/><Relationship Id="rId5" Type="http://schemas.openxmlformats.org/officeDocument/2006/relationships/tags" Target="../tags/tag151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50.xml"/><Relationship Id="rId9" Type="http://schemas.openxmlformats.org/officeDocument/2006/relationships/tags" Target="../tags/tag15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90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9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94.xml"/><Relationship Id="rId2" Type="http://schemas.openxmlformats.org/officeDocument/2006/relationships/tags" Target="../tags/tag193.xml"/><Relationship Id="rId1" Type="http://schemas.openxmlformats.org/officeDocument/2006/relationships/tags" Target="../tags/tag192.xml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9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198.xml"/><Relationship Id="rId7" Type="http://schemas.openxmlformats.org/officeDocument/2006/relationships/image" Target="../media/image14.png"/><Relationship Id="rId2" Type="http://schemas.openxmlformats.org/officeDocument/2006/relationships/tags" Target="../tags/tag197.xml"/><Relationship Id="rId1" Type="http://schemas.openxmlformats.org/officeDocument/2006/relationships/tags" Target="../tags/tag196.xml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9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tags" Target="../tags/tag202.xml"/><Relationship Id="rId7" Type="http://schemas.openxmlformats.org/officeDocument/2006/relationships/tags" Target="../tags/tag206.xml"/><Relationship Id="rId12" Type="http://schemas.openxmlformats.org/officeDocument/2006/relationships/image" Target="../media/image18.png"/><Relationship Id="rId2" Type="http://schemas.openxmlformats.org/officeDocument/2006/relationships/tags" Target="../tags/tag201.xml"/><Relationship Id="rId1" Type="http://schemas.openxmlformats.org/officeDocument/2006/relationships/tags" Target="../tags/tag200.xml"/><Relationship Id="rId6" Type="http://schemas.openxmlformats.org/officeDocument/2006/relationships/tags" Target="../tags/tag205.xml"/><Relationship Id="rId11" Type="http://schemas.openxmlformats.org/officeDocument/2006/relationships/image" Target="../media/image17.jpg"/><Relationship Id="rId5" Type="http://schemas.openxmlformats.org/officeDocument/2006/relationships/tags" Target="../tags/tag204.xml"/><Relationship Id="rId10" Type="http://schemas.openxmlformats.org/officeDocument/2006/relationships/image" Target="../media/image16.jpg"/><Relationship Id="rId4" Type="http://schemas.openxmlformats.org/officeDocument/2006/relationships/tags" Target="../tags/tag203.xml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214.xml"/><Relationship Id="rId3" Type="http://schemas.openxmlformats.org/officeDocument/2006/relationships/tags" Target="../tags/tag209.xml"/><Relationship Id="rId7" Type="http://schemas.openxmlformats.org/officeDocument/2006/relationships/tags" Target="../tags/tag213.xml"/><Relationship Id="rId2" Type="http://schemas.openxmlformats.org/officeDocument/2006/relationships/tags" Target="../tags/tag208.xml"/><Relationship Id="rId1" Type="http://schemas.openxmlformats.org/officeDocument/2006/relationships/tags" Target="../tags/tag207.xml"/><Relationship Id="rId6" Type="http://schemas.openxmlformats.org/officeDocument/2006/relationships/tags" Target="../tags/tag212.xml"/><Relationship Id="rId5" Type="http://schemas.openxmlformats.org/officeDocument/2006/relationships/tags" Target="../tags/tag211.xml"/><Relationship Id="rId10" Type="http://schemas.openxmlformats.org/officeDocument/2006/relationships/slideLayout" Target="../slideLayouts/slideLayout18.xml"/><Relationship Id="rId4" Type="http://schemas.openxmlformats.org/officeDocument/2006/relationships/tags" Target="../tags/tag210.xml"/><Relationship Id="rId9" Type="http://schemas.openxmlformats.org/officeDocument/2006/relationships/tags" Target="../tags/tag21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amersky.com/z/civilization6/handbook/" TargetMode="External"/><Relationship Id="rId3" Type="http://schemas.openxmlformats.org/officeDocument/2006/relationships/tags" Target="../tags/tag218.xml"/><Relationship Id="rId7" Type="http://schemas.openxmlformats.org/officeDocument/2006/relationships/hyperlink" Target="https://www.baidu.com/link?url=laDZCEp3cw3xHxUSDyVq1ciB2oP5y_03SufAOEr7abyn9Ap62Cy0hVYjH_5Kl8pO&amp;wd=&amp;eqid=9b41961c00023985000000045f8b1ecc" TargetMode="External"/><Relationship Id="rId2" Type="http://schemas.openxmlformats.org/officeDocument/2006/relationships/tags" Target="../tags/tag217.xml"/><Relationship Id="rId1" Type="http://schemas.openxmlformats.org/officeDocument/2006/relationships/tags" Target="../tags/tag216.xml"/><Relationship Id="rId6" Type="http://schemas.openxmlformats.org/officeDocument/2006/relationships/hyperlink" Target="https://spring.io/projects/spring-boot" TargetMode="External"/><Relationship Id="rId5" Type="http://schemas.openxmlformats.org/officeDocument/2006/relationships/slideLayout" Target="../slideLayouts/slideLayout18.xml"/><Relationship Id="rId10" Type="http://schemas.openxmlformats.org/officeDocument/2006/relationships/hyperlink" Target="http://bbs.gamersky.com/" TargetMode="External"/><Relationship Id="rId4" Type="http://schemas.openxmlformats.org/officeDocument/2006/relationships/tags" Target="../tags/tag219.xml"/><Relationship Id="rId9" Type="http://schemas.openxmlformats.org/officeDocument/2006/relationships/hyperlink" Target="https://www.gamersky.com/z/mafiade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tags" Target="../tags/tag221.xml"/><Relationship Id="rId1" Type="http://schemas.openxmlformats.org/officeDocument/2006/relationships/tags" Target="../tags/tag220.xml"/><Relationship Id="rId4" Type="http://schemas.openxmlformats.org/officeDocument/2006/relationships/notesSlide" Target="../notesSlides/notesSlid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" Type="http://schemas.openxmlformats.org/officeDocument/2006/relationships/tags" Target="../tags/tag222.xml"/><Relationship Id="rId6" Type="http://schemas.openxmlformats.org/officeDocument/2006/relationships/slideLayout" Target="../slideLayouts/slideLayout29.xml"/><Relationship Id="rId5" Type="http://schemas.openxmlformats.org/officeDocument/2006/relationships/tags" Target="../tags/tag226.xml"/><Relationship Id="rId4" Type="http://schemas.openxmlformats.org/officeDocument/2006/relationships/tags" Target="../tags/tag2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" Type="http://schemas.openxmlformats.org/officeDocument/2006/relationships/tags" Target="../tags/tag227.xm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tags" Target="../tags/tag157.xml"/><Relationship Id="rId1" Type="http://schemas.openxmlformats.org/officeDocument/2006/relationships/tags" Target="../tags/tag156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60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6" Type="http://schemas.openxmlformats.org/officeDocument/2006/relationships/tags" Target="../tags/tag163.xml"/><Relationship Id="rId5" Type="http://schemas.openxmlformats.org/officeDocument/2006/relationships/tags" Target="../tags/tag162.xml"/><Relationship Id="rId4" Type="http://schemas.openxmlformats.org/officeDocument/2006/relationships/tags" Target="../tags/tag16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tags" Target="../tags/tag164.xml"/><Relationship Id="rId6" Type="http://schemas.openxmlformats.org/officeDocument/2006/relationships/image" Target="../media/image7.jpe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6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70.xml"/><Relationship Id="rId7" Type="http://schemas.openxmlformats.org/officeDocument/2006/relationships/image" Target="../media/image8.png"/><Relationship Id="rId2" Type="http://schemas.openxmlformats.org/officeDocument/2006/relationships/tags" Target="../tags/tag169.xml"/><Relationship Id="rId1" Type="http://schemas.openxmlformats.org/officeDocument/2006/relationships/tags" Target="../tags/tag168.xml"/><Relationship Id="rId6" Type="http://schemas.openxmlformats.org/officeDocument/2006/relationships/image" Target="../media/image7.jpe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7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image" Target="../media/image7.jpe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7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78.xml"/><Relationship Id="rId2" Type="http://schemas.openxmlformats.org/officeDocument/2006/relationships/tags" Target="../tags/tag177.xml"/><Relationship Id="rId1" Type="http://schemas.openxmlformats.org/officeDocument/2006/relationships/tags" Target="../tags/tag176.xml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7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82.xml"/><Relationship Id="rId2" Type="http://schemas.openxmlformats.org/officeDocument/2006/relationships/tags" Target="../tags/tag181.xml"/><Relationship Id="rId1" Type="http://schemas.openxmlformats.org/officeDocument/2006/relationships/tags" Target="../tags/tag180.xml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8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8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5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443595" y="1181735"/>
            <a:ext cx="46355" cy="170180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1" name="Freeform 6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8509635" y="1225550"/>
            <a:ext cx="130175" cy="128905"/>
          </a:xfrm>
          <a:custGeom>
            <a:avLst/>
            <a:gdLst>
              <a:gd name="T0" fmla="*/ 197 w 387"/>
              <a:gd name="T1" fmla="*/ 0 h 383"/>
              <a:gd name="T2" fmla="*/ 331 w 387"/>
              <a:gd name="T3" fmla="*/ 57 h 383"/>
              <a:gd name="T4" fmla="*/ 387 w 387"/>
              <a:gd name="T5" fmla="*/ 192 h 383"/>
              <a:gd name="T6" fmla="*/ 330 w 387"/>
              <a:gd name="T7" fmla="*/ 327 h 383"/>
              <a:gd name="T8" fmla="*/ 194 w 387"/>
              <a:gd name="T9" fmla="*/ 383 h 383"/>
              <a:gd name="T10" fmla="*/ 57 w 387"/>
              <a:gd name="T11" fmla="*/ 327 h 383"/>
              <a:gd name="T12" fmla="*/ 0 w 387"/>
              <a:gd name="T13" fmla="*/ 192 h 383"/>
              <a:gd name="T14" fmla="*/ 57 w 387"/>
              <a:gd name="T15" fmla="*/ 56 h 383"/>
              <a:gd name="T16" fmla="*/ 197 w 387"/>
              <a:gd name="T17" fmla="*/ 0 h 383"/>
              <a:gd name="T18" fmla="*/ 193 w 387"/>
              <a:gd name="T19" fmla="*/ 137 h 383"/>
              <a:gd name="T20" fmla="*/ 156 w 387"/>
              <a:gd name="T21" fmla="*/ 153 h 383"/>
              <a:gd name="T22" fmla="*/ 140 w 387"/>
              <a:gd name="T23" fmla="*/ 192 h 383"/>
              <a:gd name="T24" fmla="*/ 156 w 387"/>
              <a:gd name="T25" fmla="*/ 231 h 383"/>
              <a:gd name="T26" fmla="*/ 193 w 387"/>
              <a:gd name="T27" fmla="*/ 247 h 383"/>
              <a:gd name="T28" fmla="*/ 231 w 387"/>
              <a:gd name="T29" fmla="*/ 231 h 383"/>
              <a:gd name="T30" fmla="*/ 247 w 387"/>
              <a:gd name="T31" fmla="*/ 192 h 383"/>
              <a:gd name="T32" fmla="*/ 231 w 387"/>
              <a:gd name="T33" fmla="*/ 153 h 383"/>
              <a:gd name="T34" fmla="*/ 193 w 387"/>
              <a:gd name="T35" fmla="*/ 137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7" h="383">
                <a:moveTo>
                  <a:pt x="197" y="0"/>
                </a:moveTo>
                <a:cubicBezTo>
                  <a:pt x="249" y="0"/>
                  <a:pt x="294" y="19"/>
                  <a:pt x="331" y="57"/>
                </a:cubicBezTo>
                <a:cubicBezTo>
                  <a:pt x="368" y="94"/>
                  <a:pt x="387" y="139"/>
                  <a:pt x="387" y="192"/>
                </a:cubicBezTo>
                <a:cubicBezTo>
                  <a:pt x="387" y="245"/>
                  <a:pt x="368" y="290"/>
                  <a:pt x="330" y="327"/>
                </a:cubicBezTo>
                <a:cubicBezTo>
                  <a:pt x="293" y="365"/>
                  <a:pt x="247" y="383"/>
                  <a:pt x="194" y="383"/>
                </a:cubicBezTo>
                <a:cubicBezTo>
                  <a:pt x="140" y="383"/>
                  <a:pt x="95" y="365"/>
                  <a:pt x="57" y="327"/>
                </a:cubicBezTo>
                <a:cubicBezTo>
                  <a:pt x="19" y="290"/>
                  <a:pt x="0" y="244"/>
                  <a:pt x="0" y="192"/>
                </a:cubicBezTo>
                <a:cubicBezTo>
                  <a:pt x="0" y="138"/>
                  <a:pt x="19" y="92"/>
                  <a:pt x="57" y="56"/>
                </a:cubicBezTo>
                <a:cubicBezTo>
                  <a:pt x="95" y="19"/>
                  <a:pt x="141" y="0"/>
                  <a:pt x="197" y="0"/>
                </a:cubicBezTo>
                <a:close/>
                <a:moveTo>
                  <a:pt x="193" y="137"/>
                </a:moveTo>
                <a:cubicBezTo>
                  <a:pt x="178" y="137"/>
                  <a:pt x="166" y="142"/>
                  <a:pt x="156" y="153"/>
                </a:cubicBezTo>
                <a:cubicBezTo>
                  <a:pt x="145" y="163"/>
                  <a:pt x="140" y="176"/>
                  <a:pt x="140" y="192"/>
                </a:cubicBezTo>
                <a:cubicBezTo>
                  <a:pt x="140" y="207"/>
                  <a:pt x="145" y="220"/>
                  <a:pt x="156" y="231"/>
                </a:cubicBezTo>
                <a:cubicBezTo>
                  <a:pt x="166" y="242"/>
                  <a:pt x="179" y="247"/>
                  <a:pt x="193" y="247"/>
                </a:cubicBezTo>
                <a:cubicBezTo>
                  <a:pt x="208" y="247"/>
                  <a:pt x="221" y="242"/>
                  <a:pt x="231" y="231"/>
                </a:cubicBezTo>
                <a:cubicBezTo>
                  <a:pt x="241" y="220"/>
                  <a:pt x="247" y="207"/>
                  <a:pt x="247" y="192"/>
                </a:cubicBezTo>
                <a:cubicBezTo>
                  <a:pt x="247" y="176"/>
                  <a:pt x="242" y="163"/>
                  <a:pt x="231" y="153"/>
                </a:cubicBezTo>
                <a:cubicBezTo>
                  <a:pt x="221" y="142"/>
                  <a:pt x="208" y="137"/>
                  <a:pt x="193" y="137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2" name="Freeform 7"/>
          <p:cNvSpPr/>
          <p:nvPr>
            <p:custDataLst>
              <p:tags r:id="rId4"/>
            </p:custDataLst>
          </p:nvPr>
        </p:nvSpPr>
        <p:spPr bwMode="auto">
          <a:xfrm>
            <a:off x="8652510" y="1225550"/>
            <a:ext cx="126365" cy="184785"/>
          </a:xfrm>
          <a:custGeom>
            <a:avLst/>
            <a:gdLst>
              <a:gd name="T0" fmla="*/ 217 w 375"/>
              <a:gd name="T1" fmla="*/ 224 h 547"/>
              <a:gd name="T2" fmla="*/ 217 w 375"/>
              <a:gd name="T3" fmla="*/ 351 h 547"/>
              <a:gd name="T4" fmla="*/ 160 w 375"/>
              <a:gd name="T5" fmla="*/ 362 h 547"/>
              <a:gd name="T6" fmla="*/ 47 w 375"/>
              <a:gd name="T7" fmla="*/ 311 h 547"/>
              <a:gd name="T8" fmla="*/ 0 w 375"/>
              <a:gd name="T9" fmla="*/ 188 h 547"/>
              <a:gd name="T10" fmla="*/ 56 w 375"/>
              <a:gd name="T11" fmla="*/ 55 h 547"/>
              <a:gd name="T12" fmla="*/ 193 w 375"/>
              <a:gd name="T13" fmla="*/ 0 h 547"/>
              <a:gd name="T14" fmla="*/ 276 w 375"/>
              <a:gd name="T15" fmla="*/ 18 h 547"/>
              <a:gd name="T16" fmla="*/ 338 w 375"/>
              <a:gd name="T17" fmla="*/ 64 h 547"/>
              <a:gd name="T18" fmla="*/ 375 w 375"/>
              <a:gd name="T19" fmla="*/ 204 h 547"/>
              <a:gd name="T20" fmla="*/ 375 w 375"/>
              <a:gd name="T21" fmla="*/ 326 h 547"/>
              <a:gd name="T22" fmla="*/ 319 w 375"/>
              <a:gd name="T23" fmla="*/ 485 h 547"/>
              <a:gd name="T24" fmla="*/ 174 w 375"/>
              <a:gd name="T25" fmla="*/ 547 h 547"/>
              <a:gd name="T26" fmla="*/ 105 w 375"/>
              <a:gd name="T27" fmla="*/ 533 h 547"/>
              <a:gd name="T28" fmla="*/ 105 w 375"/>
              <a:gd name="T29" fmla="*/ 408 h 547"/>
              <a:gd name="T30" fmla="*/ 159 w 375"/>
              <a:gd name="T31" fmla="*/ 423 h 547"/>
              <a:gd name="T32" fmla="*/ 217 w 375"/>
              <a:gd name="T33" fmla="*/ 398 h 547"/>
              <a:gd name="T34" fmla="*/ 237 w 375"/>
              <a:gd name="T35" fmla="*/ 328 h 547"/>
              <a:gd name="T36" fmla="*/ 237 w 375"/>
              <a:gd name="T37" fmla="*/ 189 h 547"/>
              <a:gd name="T38" fmla="*/ 190 w 375"/>
              <a:gd name="T39" fmla="*/ 131 h 547"/>
              <a:gd name="T40" fmla="*/ 155 w 375"/>
              <a:gd name="T41" fmla="*/ 147 h 547"/>
              <a:gd name="T42" fmla="*/ 140 w 375"/>
              <a:gd name="T43" fmla="*/ 182 h 547"/>
              <a:gd name="T44" fmla="*/ 155 w 375"/>
              <a:gd name="T45" fmla="*/ 217 h 547"/>
              <a:gd name="T46" fmla="*/ 190 w 375"/>
              <a:gd name="T47" fmla="*/ 231 h 547"/>
              <a:gd name="T48" fmla="*/ 217 w 375"/>
              <a:gd name="T49" fmla="*/ 224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75" h="547">
                <a:moveTo>
                  <a:pt x="217" y="224"/>
                </a:moveTo>
                <a:cubicBezTo>
                  <a:pt x="217" y="351"/>
                  <a:pt x="217" y="351"/>
                  <a:pt x="217" y="351"/>
                </a:cubicBezTo>
                <a:cubicBezTo>
                  <a:pt x="197" y="358"/>
                  <a:pt x="178" y="362"/>
                  <a:pt x="160" y="362"/>
                </a:cubicBezTo>
                <a:cubicBezTo>
                  <a:pt x="115" y="362"/>
                  <a:pt x="77" y="345"/>
                  <a:pt x="47" y="311"/>
                </a:cubicBezTo>
                <a:cubicBezTo>
                  <a:pt x="16" y="278"/>
                  <a:pt x="0" y="237"/>
                  <a:pt x="0" y="188"/>
                </a:cubicBezTo>
                <a:cubicBezTo>
                  <a:pt x="0" y="135"/>
                  <a:pt x="19" y="91"/>
                  <a:pt x="56" y="55"/>
                </a:cubicBezTo>
                <a:cubicBezTo>
                  <a:pt x="93" y="18"/>
                  <a:pt x="139" y="0"/>
                  <a:pt x="193" y="0"/>
                </a:cubicBezTo>
                <a:cubicBezTo>
                  <a:pt x="222" y="0"/>
                  <a:pt x="249" y="6"/>
                  <a:pt x="276" y="18"/>
                </a:cubicBezTo>
                <a:cubicBezTo>
                  <a:pt x="302" y="29"/>
                  <a:pt x="323" y="45"/>
                  <a:pt x="338" y="64"/>
                </a:cubicBezTo>
                <a:cubicBezTo>
                  <a:pt x="363" y="96"/>
                  <a:pt x="375" y="143"/>
                  <a:pt x="375" y="204"/>
                </a:cubicBezTo>
                <a:cubicBezTo>
                  <a:pt x="375" y="326"/>
                  <a:pt x="375" y="326"/>
                  <a:pt x="375" y="326"/>
                </a:cubicBezTo>
                <a:cubicBezTo>
                  <a:pt x="375" y="391"/>
                  <a:pt x="357" y="445"/>
                  <a:pt x="319" y="485"/>
                </a:cubicBezTo>
                <a:cubicBezTo>
                  <a:pt x="282" y="526"/>
                  <a:pt x="233" y="547"/>
                  <a:pt x="174" y="547"/>
                </a:cubicBezTo>
                <a:cubicBezTo>
                  <a:pt x="155" y="547"/>
                  <a:pt x="132" y="542"/>
                  <a:pt x="105" y="533"/>
                </a:cubicBezTo>
                <a:cubicBezTo>
                  <a:pt x="105" y="408"/>
                  <a:pt x="105" y="408"/>
                  <a:pt x="105" y="408"/>
                </a:cubicBezTo>
                <a:cubicBezTo>
                  <a:pt x="123" y="418"/>
                  <a:pt x="141" y="423"/>
                  <a:pt x="159" y="423"/>
                </a:cubicBezTo>
                <a:cubicBezTo>
                  <a:pt x="184" y="423"/>
                  <a:pt x="203" y="414"/>
                  <a:pt x="217" y="398"/>
                </a:cubicBezTo>
                <a:cubicBezTo>
                  <a:pt x="230" y="382"/>
                  <a:pt x="237" y="358"/>
                  <a:pt x="237" y="328"/>
                </a:cubicBezTo>
                <a:cubicBezTo>
                  <a:pt x="237" y="189"/>
                  <a:pt x="237" y="189"/>
                  <a:pt x="237" y="189"/>
                </a:cubicBezTo>
                <a:cubicBezTo>
                  <a:pt x="237" y="151"/>
                  <a:pt x="222" y="131"/>
                  <a:pt x="190" y="131"/>
                </a:cubicBezTo>
                <a:cubicBezTo>
                  <a:pt x="177" y="131"/>
                  <a:pt x="165" y="137"/>
                  <a:pt x="155" y="147"/>
                </a:cubicBezTo>
                <a:cubicBezTo>
                  <a:pt x="145" y="157"/>
                  <a:pt x="140" y="169"/>
                  <a:pt x="140" y="182"/>
                </a:cubicBezTo>
                <a:cubicBezTo>
                  <a:pt x="140" y="196"/>
                  <a:pt x="145" y="208"/>
                  <a:pt x="155" y="217"/>
                </a:cubicBezTo>
                <a:cubicBezTo>
                  <a:pt x="164" y="226"/>
                  <a:pt x="176" y="231"/>
                  <a:pt x="190" y="231"/>
                </a:cubicBezTo>
                <a:cubicBezTo>
                  <a:pt x="199" y="231"/>
                  <a:pt x="208" y="229"/>
                  <a:pt x="217" y="224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3" name="Freeform 8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8798560" y="1225550"/>
            <a:ext cx="130175" cy="128905"/>
          </a:xfrm>
          <a:custGeom>
            <a:avLst/>
            <a:gdLst>
              <a:gd name="T0" fmla="*/ 197 w 387"/>
              <a:gd name="T1" fmla="*/ 0 h 383"/>
              <a:gd name="T2" fmla="*/ 331 w 387"/>
              <a:gd name="T3" fmla="*/ 57 h 383"/>
              <a:gd name="T4" fmla="*/ 387 w 387"/>
              <a:gd name="T5" fmla="*/ 192 h 383"/>
              <a:gd name="T6" fmla="*/ 330 w 387"/>
              <a:gd name="T7" fmla="*/ 327 h 383"/>
              <a:gd name="T8" fmla="*/ 194 w 387"/>
              <a:gd name="T9" fmla="*/ 383 h 383"/>
              <a:gd name="T10" fmla="*/ 57 w 387"/>
              <a:gd name="T11" fmla="*/ 327 h 383"/>
              <a:gd name="T12" fmla="*/ 0 w 387"/>
              <a:gd name="T13" fmla="*/ 192 h 383"/>
              <a:gd name="T14" fmla="*/ 57 w 387"/>
              <a:gd name="T15" fmla="*/ 56 h 383"/>
              <a:gd name="T16" fmla="*/ 197 w 387"/>
              <a:gd name="T17" fmla="*/ 0 h 383"/>
              <a:gd name="T18" fmla="*/ 193 w 387"/>
              <a:gd name="T19" fmla="*/ 137 h 383"/>
              <a:gd name="T20" fmla="*/ 156 w 387"/>
              <a:gd name="T21" fmla="*/ 153 h 383"/>
              <a:gd name="T22" fmla="*/ 140 w 387"/>
              <a:gd name="T23" fmla="*/ 192 h 383"/>
              <a:gd name="T24" fmla="*/ 156 w 387"/>
              <a:gd name="T25" fmla="*/ 231 h 383"/>
              <a:gd name="T26" fmla="*/ 193 w 387"/>
              <a:gd name="T27" fmla="*/ 247 h 383"/>
              <a:gd name="T28" fmla="*/ 231 w 387"/>
              <a:gd name="T29" fmla="*/ 231 h 383"/>
              <a:gd name="T30" fmla="*/ 247 w 387"/>
              <a:gd name="T31" fmla="*/ 192 h 383"/>
              <a:gd name="T32" fmla="*/ 231 w 387"/>
              <a:gd name="T33" fmla="*/ 153 h 383"/>
              <a:gd name="T34" fmla="*/ 193 w 387"/>
              <a:gd name="T35" fmla="*/ 137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7" h="383">
                <a:moveTo>
                  <a:pt x="197" y="0"/>
                </a:moveTo>
                <a:cubicBezTo>
                  <a:pt x="249" y="0"/>
                  <a:pt x="294" y="19"/>
                  <a:pt x="331" y="57"/>
                </a:cubicBezTo>
                <a:cubicBezTo>
                  <a:pt x="368" y="94"/>
                  <a:pt x="387" y="139"/>
                  <a:pt x="387" y="192"/>
                </a:cubicBezTo>
                <a:cubicBezTo>
                  <a:pt x="387" y="245"/>
                  <a:pt x="368" y="290"/>
                  <a:pt x="330" y="327"/>
                </a:cubicBezTo>
                <a:cubicBezTo>
                  <a:pt x="293" y="365"/>
                  <a:pt x="247" y="383"/>
                  <a:pt x="194" y="383"/>
                </a:cubicBezTo>
                <a:cubicBezTo>
                  <a:pt x="140" y="383"/>
                  <a:pt x="95" y="365"/>
                  <a:pt x="57" y="327"/>
                </a:cubicBezTo>
                <a:cubicBezTo>
                  <a:pt x="19" y="290"/>
                  <a:pt x="0" y="244"/>
                  <a:pt x="0" y="192"/>
                </a:cubicBezTo>
                <a:cubicBezTo>
                  <a:pt x="0" y="138"/>
                  <a:pt x="19" y="92"/>
                  <a:pt x="57" y="56"/>
                </a:cubicBezTo>
                <a:cubicBezTo>
                  <a:pt x="95" y="19"/>
                  <a:pt x="141" y="0"/>
                  <a:pt x="197" y="0"/>
                </a:cubicBezTo>
                <a:close/>
                <a:moveTo>
                  <a:pt x="193" y="137"/>
                </a:moveTo>
                <a:cubicBezTo>
                  <a:pt x="178" y="137"/>
                  <a:pt x="166" y="142"/>
                  <a:pt x="156" y="153"/>
                </a:cubicBezTo>
                <a:cubicBezTo>
                  <a:pt x="145" y="163"/>
                  <a:pt x="140" y="176"/>
                  <a:pt x="140" y="192"/>
                </a:cubicBezTo>
                <a:cubicBezTo>
                  <a:pt x="140" y="207"/>
                  <a:pt x="145" y="220"/>
                  <a:pt x="156" y="231"/>
                </a:cubicBezTo>
                <a:cubicBezTo>
                  <a:pt x="166" y="242"/>
                  <a:pt x="179" y="247"/>
                  <a:pt x="193" y="247"/>
                </a:cubicBezTo>
                <a:cubicBezTo>
                  <a:pt x="208" y="247"/>
                  <a:pt x="221" y="242"/>
                  <a:pt x="231" y="231"/>
                </a:cubicBezTo>
                <a:cubicBezTo>
                  <a:pt x="241" y="220"/>
                  <a:pt x="247" y="207"/>
                  <a:pt x="247" y="192"/>
                </a:cubicBezTo>
                <a:cubicBezTo>
                  <a:pt x="247" y="176"/>
                  <a:pt x="242" y="163"/>
                  <a:pt x="231" y="153"/>
                </a:cubicBezTo>
                <a:cubicBezTo>
                  <a:pt x="221" y="142"/>
                  <a:pt x="208" y="137"/>
                  <a:pt x="193" y="137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4" name="Freeform 9"/>
          <p:cNvSpPr/>
          <p:nvPr>
            <p:custDataLst>
              <p:tags r:id="rId6"/>
            </p:custDataLst>
          </p:nvPr>
        </p:nvSpPr>
        <p:spPr bwMode="auto">
          <a:xfrm>
            <a:off x="8226425" y="1258570"/>
            <a:ext cx="35560" cy="37465"/>
          </a:xfrm>
          <a:custGeom>
            <a:avLst/>
            <a:gdLst>
              <a:gd name="T0" fmla="*/ 53 w 106"/>
              <a:gd name="T1" fmla="*/ 0 h 111"/>
              <a:gd name="T2" fmla="*/ 15 w 106"/>
              <a:gd name="T3" fmla="*/ 16 h 111"/>
              <a:gd name="T4" fmla="*/ 0 w 106"/>
              <a:gd name="T5" fmla="*/ 55 h 111"/>
              <a:gd name="T6" fmla="*/ 16 w 106"/>
              <a:gd name="T7" fmla="*/ 94 h 111"/>
              <a:gd name="T8" fmla="*/ 53 w 106"/>
              <a:gd name="T9" fmla="*/ 111 h 111"/>
              <a:gd name="T10" fmla="*/ 91 w 106"/>
              <a:gd name="T11" fmla="*/ 94 h 111"/>
              <a:gd name="T12" fmla="*/ 106 w 106"/>
              <a:gd name="T13" fmla="*/ 55 h 111"/>
              <a:gd name="T14" fmla="*/ 91 w 106"/>
              <a:gd name="T15" fmla="*/ 16 h 111"/>
              <a:gd name="T16" fmla="*/ 53 w 106"/>
              <a:gd name="T17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6" h="111">
                <a:moveTo>
                  <a:pt x="53" y="0"/>
                </a:moveTo>
                <a:cubicBezTo>
                  <a:pt x="38" y="0"/>
                  <a:pt x="26" y="5"/>
                  <a:pt x="15" y="16"/>
                </a:cubicBezTo>
                <a:cubicBezTo>
                  <a:pt x="5" y="27"/>
                  <a:pt x="0" y="40"/>
                  <a:pt x="0" y="55"/>
                </a:cubicBezTo>
                <a:cubicBezTo>
                  <a:pt x="0" y="71"/>
                  <a:pt x="5" y="84"/>
                  <a:pt x="16" y="94"/>
                </a:cubicBezTo>
                <a:cubicBezTo>
                  <a:pt x="26" y="105"/>
                  <a:pt x="38" y="111"/>
                  <a:pt x="53" y="111"/>
                </a:cubicBezTo>
                <a:cubicBezTo>
                  <a:pt x="68" y="111"/>
                  <a:pt x="80" y="105"/>
                  <a:pt x="91" y="94"/>
                </a:cubicBezTo>
                <a:cubicBezTo>
                  <a:pt x="101" y="84"/>
                  <a:pt x="106" y="71"/>
                  <a:pt x="106" y="55"/>
                </a:cubicBezTo>
                <a:cubicBezTo>
                  <a:pt x="106" y="40"/>
                  <a:pt x="101" y="27"/>
                  <a:pt x="91" y="16"/>
                </a:cubicBezTo>
                <a:cubicBezTo>
                  <a:pt x="81" y="5"/>
                  <a:pt x="68" y="0"/>
                  <a:pt x="53" y="0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5" name="Freeform 10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8130540" y="1146175"/>
            <a:ext cx="226695" cy="262890"/>
          </a:xfrm>
          <a:custGeom>
            <a:avLst/>
            <a:gdLst>
              <a:gd name="T0" fmla="*/ 337 w 674"/>
              <a:gd name="T1" fmla="*/ 0 h 779"/>
              <a:gd name="T2" fmla="*/ 0 w 674"/>
              <a:gd name="T3" fmla="*/ 195 h 779"/>
              <a:gd name="T4" fmla="*/ 0 w 674"/>
              <a:gd name="T5" fmla="*/ 584 h 779"/>
              <a:gd name="T6" fmla="*/ 337 w 674"/>
              <a:gd name="T7" fmla="*/ 779 h 779"/>
              <a:gd name="T8" fmla="*/ 674 w 674"/>
              <a:gd name="T9" fmla="*/ 584 h 779"/>
              <a:gd name="T10" fmla="*/ 674 w 674"/>
              <a:gd name="T11" fmla="*/ 195 h 779"/>
              <a:gd name="T12" fmla="*/ 337 w 674"/>
              <a:gd name="T13" fmla="*/ 0 h 779"/>
              <a:gd name="T14" fmla="*/ 474 w 674"/>
              <a:gd name="T15" fmla="*/ 525 h 779"/>
              <a:gd name="T16" fmla="*/ 337 w 674"/>
              <a:gd name="T17" fmla="*/ 581 h 779"/>
              <a:gd name="T18" fmla="*/ 200 w 674"/>
              <a:gd name="T19" fmla="*/ 525 h 779"/>
              <a:gd name="T20" fmla="*/ 144 w 674"/>
              <a:gd name="T21" fmla="*/ 389 h 779"/>
              <a:gd name="T22" fmla="*/ 200 w 674"/>
              <a:gd name="T23" fmla="*/ 253 h 779"/>
              <a:gd name="T24" fmla="*/ 341 w 674"/>
              <a:gd name="T25" fmla="*/ 198 h 779"/>
              <a:gd name="T26" fmla="*/ 475 w 674"/>
              <a:gd name="T27" fmla="*/ 254 h 779"/>
              <a:gd name="T28" fmla="*/ 531 w 674"/>
              <a:gd name="T29" fmla="*/ 389 h 779"/>
              <a:gd name="T30" fmla="*/ 474 w 674"/>
              <a:gd name="T31" fmla="*/ 525 h 7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74" h="779">
                <a:moveTo>
                  <a:pt x="337" y="0"/>
                </a:moveTo>
                <a:cubicBezTo>
                  <a:pt x="0" y="195"/>
                  <a:pt x="0" y="195"/>
                  <a:pt x="0" y="195"/>
                </a:cubicBezTo>
                <a:cubicBezTo>
                  <a:pt x="0" y="584"/>
                  <a:pt x="0" y="584"/>
                  <a:pt x="0" y="584"/>
                </a:cubicBezTo>
                <a:cubicBezTo>
                  <a:pt x="337" y="779"/>
                  <a:pt x="337" y="779"/>
                  <a:pt x="337" y="779"/>
                </a:cubicBezTo>
                <a:cubicBezTo>
                  <a:pt x="674" y="584"/>
                  <a:pt x="674" y="584"/>
                  <a:pt x="674" y="584"/>
                </a:cubicBezTo>
                <a:cubicBezTo>
                  <a:pt x="674" y="195"/>
                  <a:pt x="674" y="195"/>
                  <a:pt x="674" y="195"/>
                </a:cubicBezTo>
                <a:lnTo>
                  <a:pt x="337" y="0"/>
                </a:lnTo>
                <a:close/>
                <a:moveTo>
                  <a:pt x="474" y="525"/>
                </a:moveTo>
                <a:cubicBezTo>
                  <a:pt x="436" y="562"/>
                  <a:pt x="391" y="581"/>
                  <a:pt x="337" y="581"/>
                </a:cubicBezTo>
                <a:cubicBezTo>
                  <a:pt x="284" y="581"/>
                  <a:pt x="238" y="562"/>
                  <a:pt x="200" y="525"/>
                </a:cubicBezTo>
                <a:cubicBezTo>
                  <a:pt x="163" y="487"/>
                  <a:pt x="144" y="442"/>
                  <a:pt x="144" y="389"/>
                </a:cubicBezTo>
                <a:cubicBezTo>
                  <a:pt x="144" y="335"/>
                  <a:pt x="163" y="290"/>
                  <a:pt x="200" y="253"/>
                </a:cubicBezTo>
                <a:cubicBezTo>
                  <a:pt x="238" y="216"/>
                  <a:pt x="285" y="198"/>
                  <a:pt x="341" y="198"/>
                </a:cubicBezTo>
                <a:cubicBezTo>
                  <a:pt x="393" y="198"/>
                  <a:pt x="438" y="216"/>
                  <a:pt x="475" y="254"/>
                </a:cubicBezTo>
                <a:cubicBezTo>
                  <a:pt x="512" y="292"/>
                  <a:pt x="531" y="336"/>
                  <a:pt x="531" y="389"/>
                </a:cubicBezTo>
                <a:cubicBezTo>
                  <a:pt x="531" y="442"/>
                  <a:pt x="512" y="487"/>
                  <a:pt x="474" y="525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6" name="标题 115"/>
          <p:cNvSpPr>
            <a:spLocks noGrp="1"/>
          </p:cNvSpPr>
          <p:nvPr>
            <p:ph type="ctrTitle"/>
            <p:custDataLst>
              <p:tags r:id="rId8"/>
            </p:custDataLst>
          </p:nvPr>
        </p:nvSpPr>
        <p:spPr>
          <a:xfrm>
            <a:off x="916753" y="3268400"/>
            <a:ext cx="6292686" cy="1054735"/>
          </a:xfrm>
        </p:spPr>
        <p:txBody>
          <a:bodyPr/>
          <a:lstStyle/>
          <a:p>
            <a:r>
              <a:rPr lang="zh-CN" altLang="en-US" dirty="0" smtClean="0"/>
              <a:t>项目介绍</a:t>
            </a:r>
            <a:endParaRPr lang="zh-CN" altLang="en-US" dirty="0"/>
          </a:p>
        </p:txBody>
      </p:sp>
      <p:sp>
        <p:nvSpPr>
          <p:cNvPr id="117" name="副标题 116"/>
          <p:cNvSpPr>
            <a:spLocks noGrp="1"/>
          </p:cNvSpPr>
          <p:nvPr>
            <p:ph type="subTitle" idx="1"/>
            <p:custDataLst>
              <p:tags r:id="rId9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G01</a:t>
            </a:r>
            <a:r>
              <a:rPr lang="zh-CN" altLang="en-US" dirty="0" smtClean="0"/>
              <a:t>小组</a:t>
            </a:r>
            <a:r>
              <a:rPr lang="zh-CN" altLang="en-US" dirty="0"/>
              <a:t>：</a:t>
            </a:r>
          </a:p>
        </p:txBody>
      </p:sp>
      <p:sp>
        <p:nvSpPr>
          <p:cNvPr id="119" name="文本框 118"/>
          <p:cNvSpPr txBox="1"/>
          <p:nvPr/>
        </p:nvSpPr>
        <p:spPr>
          <a:xfrm>
            <a:off x="943539" y="5589240"/>
            <a:ext cx="6868750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zh-CN" altLang="en-US" sz="2000" spc="150" dirty="0">
                <a:uFillTx/>
                <a:latin typeface="微软雅黑" panose="020B0503020204020204" charset="-122"/>
                <a:ea typeface="微软雅黑" panose="020B0503020204020204" charset="-122"/>
              </a:rPr>
              <a:t>组长</a:t>
            </a:r>
            <a:r>
              <a:rPr lang="zh-CN" altLang="en-US" sz="2000" spc="150" dirty="0" smtClean="0">
                <a:uFillTx/>
                <a:latin typeface="微软雅黑" panose="020B0503020204020204" charset="-122"/>
                <a:ea typeface="微软雅黑" panose="020B0503020204020204" charset="-122"/>
              </a:rPr>
              <a:t>：董思诚  </a:t>
            </a:r>
            <a:r>
              <a:rPr lang="zh-CN" altLang="en-US" sz="2000" spc="150" dirty="0">
                <a:uFillTx/>
                <a:latin typeface="微软雅黑" panose="020B0503020204020204" charset="-122"/>
                <a:ea typeface="微软雅黑" panose="020B0503020204020204" charset="-122"/>
              </a:rPr>
              <a:t>组员</a:t>
            </a:r>
            <a:r>
              <a:rPr lang="zh-CN" altLang="en-US" sz="2000" spc="150" dirty="0" smtClean="0">
                <a:uFillTx/>
                <a:latin typeface="微软雅黑" panose="020B0503020204020204" charset="-122"/>
                <a:ea typeface="微软雅黑" panose="020B0503020204020204" charset="-122"/>
              </a:rPr>
              <a:t>： </a:t>
            </a:r>
            <a:r>
              <a:rPr lang="zh-CN" altLang="en-US" sz="2000" spc="150" dirty="0" smtClean="0">
                <a:latin typeface="微软雅黑" panose="020B0503020204020204" charset="-122"/>
                <a:ea typeface="微软雅黑" panose="020B0503020204020204" charset="-122"/>
              </a:rPr>
              <a:t>李磊   陈安</a:t>
            </a:r>
            <a:endParaRPr lang="zh-CN" altLang="en-US" sz="2000" spc="150" dirty="0"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6"/>
          <a:srcRect l="13775" t="9719" r="14563" b="25543"/>
          <a:stretch/>
        </p:blipFill>
        <p:spPr>
          <a:xfrm>
            <a:off x="670961" y="2092728"/>
            <a:ext cx="7946094" cy="3929387"/>
          </a:xfrm>
          <a:prstGeom prst="rect">
            <a:avLst/>
          </a:prstGeom>
        </p:spPr>
      </p:pic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331912" y="1349152"/>
            <a:ext cx="4312096" cy="7427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游戏分区</a:t>
            </a:r>
            <a:r>
              <a:rPr lang="en-US" altLang="zh-CN" sz="2000" b="1" dirty="0">
                <a:latin typeface="+mn-ea"/>
              </a:rPr>
              <a:t>[6]</a:t>
            </a:r>
            <a:endParaRPr lang="zh-CN" altLang="en-US" sz="1100" dirty="0" smtClean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11175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331912" y="1349152"/>
            <a:ext cx="4312096" cy="7427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游戏资讯</a:t>
            </a:r>
            <a:r>
              <a:rPr lang="en-US" altLang="zh-CN" sz="2000" b="1" dirty="0">
                <a:latin typeface="+mn-ea"/>
              </a:rPr>
              <a:t>[6]</a:t>
            </a:r>
            <a:endParaRPr lang="zh-CN" altLang="en-US" sz="1100" dirty="0" smtClean="0"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3776" t="28421" r="14563" b="3965"/>
          <a:stretch/>
        </p:blipFill>
        <p:spPr>
          <a:xfrm>
            <a:off x="611560" y="2204864"/>
            <a:ext cx="7607962" cy="39293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22586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3775" t="9719" r="14563" b="25543"/>
          <a:stretch/>
        </p:blipFill>
        <p:spPr>
          <a:xfrm>
            <a:off x="1187624" y="1988840"/>
            <a:ext cx="6552728" cy="324036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79512" y="1196752"/>
            <a:ext cx="5298986" cy="8951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攻略模块</a:t>
            </a:r>
            <a:r>
              <a:rPr lang="en-US" altLang="zh-CN" sz="2000" b="1" dirty="0">
                <a:latin typeface="+mn-ea"/>
              </a:rPr>
              <a:t>[6]</a:t>
            </a:r>
            <a:endParaRPr lang="zh-CN" altLang="en-US" sz="1100" dirty="0" smtClean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7"/>
          <a:srcRect l="9839" t="9718" r="12201" b="1088"/>
          <a:stretch/>
        </p:blipFill>
        <p:spPr>
          <a:xfrm>
            <a:off x="787878" y="1953031"/>
            <a:ext cx="7128792" cy="44644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600394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实现工具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401" y="1586820"/>
            <a:ext cx="1255189" cy="125518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4510804"/>
            <a:ext cx="1136564" cy="113656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900" y="1707010"/>
            <a:ext cx="1050867" cy="105086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411"/>
          <a:stretch/>
        </p:blipFill>
        <p:spPr>
          <a:xfrm>
            <a:off x="3393121" y="3077419"/>
            <a:ext cx="1440424" cy="1008112"/>
          </a:xfrm>
          <a:prstGeom prst="rect">
            <a:avLst/>
          </a:prstGeom>
        </p:spPr>
      </p:pic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555116" y="1876968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数据库</a:t>
            </a:r>
            <a:r>
              <a:rPr lang="en-US" altLang="zh-CN" sz="2000" b="1" dirty="0" smtClean="0">
                <a:latin typeface="+mn-ea"/>
              </a:rPr>
              <a:t>——</a:t>
            </a:r>
            <a:r>
              <a:rPr lang="en-US" altLang="zh-CN" sz="2000" b="1" dirty="0" err="1" smtClean="0">
                <a:latin typeface="+mn-ea"/>
              </a:rPr>
              <a:t>Navicat</a:t>
            </a:r>
            <a:r>
              <a:rPr lang="en-US" altLang="zh-CN" sz="1100" b="1" dirty="0">
                <a:latin typeface="+mn-ea"/>
              </a:rPr>
              <a:t> </a:t>
            </a:r>
            <a:r>
              <a:rPr lang="en-US" altLang="zh-CN" sz="1100" b="1" dirty="0" smtClean="0">
                <a:latin typeface="+mn-ea"/>
              </a:rPr>
              <a:t>[3]</a:t>
            </a:r>
            <a:endParaRPr lang="zh-CN" altLang="en-US" sz="1100" dirty="0" smtClean="0">
              <a:uFillTx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555116" y="3225999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服务器</a:t>
            </a:r>
            <a:r>
              <a:rPr lang="en-US" altLang="zh-CN" sz="2000" b="1" dirty="0" smtClean="0">
                <a:latin typeface="+mn-ea"/>
              </a:rPr>
              <a:t>——Tomcat</a:t>
            </a:r>
            <a:r>
              <a:rPr lang="en-US" altLang="zh-CN" sz="1100" b="1" dirty="0">
                <a:latin typeface="+mn-ea"/>
              </a:rPr>
              <a:t> </a:t>
            </a:r>
            <a:r>
              <a:rPr lang="en-US" altLang="zh-CN" sz="1100" b="1" dirty="0" smtClean="0">
                <a:latin typeface="+mn-ea"/>
              </a:rPr>
              <a:t>[5]</a:t>
            </a:r>
            <a:endParaRPr lang="zh-CN" altLang="en-US" sz="1100" dirty="0" smtClean="0">
              <a:uFillTx/>
            </a:endParaRPr>
          </a:p>
        </p:txBody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555116" y="4723610"/>
            <a:ext cx="3296804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后端</a:t>
            </a:r>
            <a:r>
              <a:rPr lang="en-US" altLang="zh-CN" sz="2000" b="1" dirty="0" smtClean="0">
                <a:latin typeface="+mn-ea"/>
              </a:rPr>
              <a:t>——string boot</a:t>
            </a:r>
            <a:r>
              <a:rPr lang="en-US" altLang="zh-CN" sz="1100" b="1" dirty="0">
                <a:latin typeface="+mn-ea"/>
              </a:rPr>
              <a:t> </a:t>
            </a:r>
            <a:r>
              <a:rPr lang="en-US" altLang="zh-CN" sz="1100" b="1" dirty="0" smtClean="0">
                <a:latin typeface="+mn-ea"/>
              </a:rPr>
              <a:t>[4]</a:t>
            </a:r>
            <a:endParaRPr lang="zh-CN" altLang="en-US" sz="1100" dirty="0" smtClean="0">
              <a:uFillTx/>
            </a:endParaRPr>
          </a:p>
        </p:txBody>
      </p:sp>
      <p:sp>
        <p:nvSpPr>
          <p:cNvPr id="12" name="文本框 11"/>
          <p:cNvSpPr txBox="1"/>
          <p:nvPr>
            <p:custDataLst>
              <p:tags r:id="rId7"/>
            </p:custDataLst>
          </p:nvPr>
        </p:nvSpPr>
        <p:spPr>
          <a:xfrm>
            <a:off x="5032033" y="1876968"/>
            <a:ext cx="3126942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前端</a:t>
            </a:r>
            <a:r>
              <a:rPr lang="en-US" altLang="zh-CN" sz="2000" b="1" dirty="0" smtClean="0">
                <a:latin typeface="+mn-ea"/>
              </a:rPr>
              <a:t>——vue.js</a:t>
            </a:r>
            <a:r>
              <a:rPr lang="en-US" altLang="zh-CN" sz="1100" b="1" dirty="0">
                <a:latin typeface="+mn-ea"/>
              </a:rPr>
              <a:t> </a:t>
            </a:r>
            <a:r>
              <a:rPr lang="en-US" altLang="zh-CN" sz="1100" b="1" dirty="0" smtClean="0">
                <a:latin typeface="+mn-ea"/>
              </a:rPr>
              <a:t>[2]</a:t>
            </a:r>
            <a:endParaRPr lang="zh-CN" altLang="en-US" sz="1100" dirty="0" smtClean="0">
              <a:uFillTx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mtClean="0">
                <a:solidFill>
                  <a:schemeClr val="bg1"/>
                </a:solidFill>
                <a:sym typeface="+mn-ea"/>
              </a:rPr>
              <a:t>可行性分析</a:t>
            </a:r>
            <a:endParaRPr lang="zh-CN" altLang="en-US" dirty="0" smtClean="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323528" y="1458295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技术可行性</a:t>
            </a:r>
            <a:endParaRPr lang="zh-CN" altLang="en-US" sz="1100" dirty="0" smtClean="0">
              <a:uFillTx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611560" y="1916461"/>
            <a:ext cx="7488832" cy="151253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我们参考市面上相似的网站，大多功能比较常见，我们可以模仿着做，且组内两名有前端开发的经验，所以对于实现网站来说，难度不大。</a:t>
            </a:r>
            <a:endParaRPr lang="en-US" altLang="zh-CN" sz="1800" dirty="0">
              <a:latin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323528" y="3258866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经济</a:t>
            </a:r>
            <a:r>
              <a:rPr lang="zh-CN" altLang="en-US" sz="2000" b="1" dirty="0" smtClean="0">
                <a:latin typeface="+mn-ea"/>
              </a:rPr>
              <a:t>可行性</a:t>
            </a:r>
            <a:endParaRPr lang="zh-CN" altLang="en-US" sz="1100" dirty="0" smtClean="0">
              <a:uFillTx/>
            </a:endParaRPr>
          </a:p>
        </p:txBody>
      </p:sp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611560" y="3717032"/>
            <a:ext cx="7488832" cy="151253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为了满足课程的需要，所以本网站暂时没有需要扩大规模的意图，纯粹免费开放，而开发工具大多为免费开源产品，所以在一定条件下，并不会消耗太多的资金。</a:t>
            </a:r>
            <a:endParaRPr lang="en-US" altLang="zh-CN" sz="1800" dirty="0" smtClean="0">
              <a:latin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8"/>
            </p:custDataLst>
          </p:nvPr>
        </p:nvSpPr>
        <p:spPr>
          <a:xfrm>
            <a:off x="323528" y="5059437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操作可行性</a:t>
            </a:r>
            <a:endParaRPr lang="zh-CN" altLang="en-US" sz="1100" dirty="0" smtClean="0">
              <a:uFillTx/>
            </a:endParaRPr>
          </a:p>
        </p:txBody>
      </p:sp>
      <p:sp>
        <p:nvSpPr>
          <p:cNvPr id="10" name="文本框 9"/>
          <p:cNvSpPr txBox="1"/>
          <p:nvPr>
            <p:custDataLst>
              <p:tags r:id="rId9"/>
            </p:custDataLst>
          </p:nvPr>
        </p:nvSpPr>
        <p:spPr>
          <a:xfrm>
            <a:off x="611560" y="5315610"/>
            <a:ext cx="7488832" cy="151253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浏览网页，作为最早接触互联网的操作，只要是会电脑基本操作的人都可以方便的操作，仅需要键鼠操作，非常容易上手。</a:t>
            </a:r>
            <a:endParaRPr lang="en-US" altLang="zh-CN" sz="1800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47482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62233" y="496397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5.</a:t>
            </a:r>
            <a:r>
              <a:rPr lang="zh-CN" altLang="en-US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参考资料</a:t>
            </a:r>
            <a:endParaRPr lang="zh-CN" altLang="zh-CN" sz="2800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251520" y="1556792"/>
            <a:ext cx="8435548" cy="5301208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>
                <a:latin typeface="+mn-ea"/>
              </a:rPr>
              <a:t>1</a:t>
            </a:r>
            <a:r>
              <a:rPr lang="en-US" altLang="zh-CN" sz="1400" dirty="0" smtClean="0">
                <a:latin typeface="+mn-ea"/>
              </a:rPr>
              <a:t>.《</a:t>
            </a:r>
            <a:r>
              <a:rPr lang="zh-CN" altLang="en-US" sz="1400" dirty="0">
                <a:latin typeface="+mn-ea"/>
              </a:rPr>
              <a:t>软件工程导论</a:t>
            </a:r>
            <a:r>
              <a:rPr lang="en-US" altLang="zh-CN" sz="1400" dirty="0">
                <a:latin typeface="+mn-ea"/>
              </a:rPr>
              <a:t>》 </a:t>
            </a:r>
            <a:r>
              <a:rPr lang="zh-CN" altLang="en-US" sz="1400" dirty="0">
                <a:latin typeface="+mn-ea"/>
              </a:rPr>
              <a:t>清华大学出版社 张海藩等 </a:t>
            </a:r>
            <a:r>
              <a:rPr lang="zh-CN" altLang="en-US" sz="1400" dirty="0" smtClean="0">
                <a:latin typeface="+mn-ea"/>
              </a:rPr>
              <a:t>第</a:t>
            </a:r>
            <a:r>
              <a:rPr lang="en-US" altLang="zh-CN" sz="1400" dirty="0">
                <a:latin typeface="+mn-ea"/>
              </a:rPr>
              <a:t>6</a:t>
            </a:r>
            <a:r>
              <a:rPr lang="zh-CN" altLang="en-US" sz="1400" dirty="0" smtClean="0">
                <a:latin typeface="+mn-ea"/>
              </a:rPr>
              <a:t>版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</a:rPr>
              <a:t>2.《Vue.js</a:t>
            </a:r>
            <a:r>
              <a:rPr lang="zh-CN" altLang="en-US" sz="1400" dirty="0" smtClean="0">
                <a:latin typeface="+mn-ea"/>
              </a:rPr>
              <a:t>实战</a:t>
            </a:r>
            <a:r>
              <a:rPr lang="en-US" altLang="zh-CN" sz="1400" dirty="0" smtClean="0">
                <a:latin typeface="+mn-ea"/>
              </a:rPr>
              <a:t>》 </a:t>
            </a:r>
            <a:r>
              <a:rPr lang="zh-CN" altLang="en-US" sz="1400" dirty="0" smtClean="0">
                <a:latin typeface="+mn-ea"/>
              </a:rPr>
              <a:t>清华大学出版社 作者 尤雨溪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</a:rPr>
              <a:t>3.《</a:t>
            </a:r>
            <a:r>
              <a:rPr lang="zh-CN" altLang="en-US" sz="1400" dirty="0" smtClean="0">
                <a:latin typeface="+mn-ea"/>
              </a:rPr>
              <a:t>数据库系统概论</a:t>
            </a:r>
            <a:r>
              <a:rPr lang="en-US" altLang="zh-CN" sz="1400" dirty="0" smtClean="0">
                <a:latin typeface="+mn-ea"/>
              </a:rPr>
              <a:t>》</a:t>
            </a:r>
            <a:r>
              <a:rPr lang="zh-CN" altLang="en-US" sz="1400" dirty="0" smtClean="0">
                <a:latin typeface="+mn-ea"/>
              </a:rPr>
              <a:t>（第五版）王珊 萨师煊 编著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</a:rPr>
              <a:t>4.Stringboot</a:t>
            </a:r>
            <a:r>
              <a:rPr lang="zh-CN" altLang="en-US" sz="1400" dirty="0" smtClean="0">
                <a:latin typeface="+mn-ea"/>
              </a:rPr>
              <a:t>网站</a:t>
            </a:r>
            <a:r>
              <a:rPr lang="en-US" altLang="zh-CN" sz="1400" dirty="0" smtClean="0">
                <a:latin typeface="+mn-ea"/>
              </a:rPr>
              <a:t> </a:t>
            </a:r>
            <a:r>
              <a:rPr lang="en-US" altLang="zh-CN" sz="1400" dirty="0" smtClean="0">
                <a:latin typeface="+mn-ea"/>
                <a:hlinkClick r:id="rId6"/>
              </a:rPr>
              <a:t>https</a:t>
            </a:r>
            <a:r>
              <a:rPr lang="en-US" altLang="zh-CN" sz="1400" dirty="0">
                <a:latin typeface="+mn-ea"/>
                <a:hlinkClick r:id="rId6"/>
              </a:rPr>
              <a:t>://</a:t>
            </a:r>
            <a:r>
              <a:rPr lang="en-US" altLang="zh-CN" sz="1400" dirty="0" smtClean="0">
                <a:latin typeface="+mn-ea"/>
                <a:hlinkClick r:id="rId6"/>
              </a:rPr>
              <a:t>spring.io/projects/spring-boot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</a:rPr>
              <a:t>5.Apache Tomcat </a:t>
            </a:r>
            <a:r>
              <a:rPr lang="en-US" altLang="zh-CN" sz="1400" dirty="0" smtClean="0">
                <a:latin typeface="+mn-ea"/>
                <a:hlinkClick r:id="rId7"/>
              </a:rPr>
              <a:t>https</a:t>
            </a:r>
            <a:r>
              <a:rPr lang="en-US" altLang="zh-CN" sz="1400" dirty="0">
                <a:latin typeface="+mn-ea"/>
                <a:hlinkClick r:id="rId7"/>
              </a:rPr>
              <a:t>://www.baidu.com/link?url=laDZCEp3cw3xHxUSDyVq1ciB2oP5y_03SufAOEr7abyn9Ap62Cy0hVYjH_5Kl8pO&amp;wd=&amp;</a:t>
            </a:r>
            <a:r>
              <a:rPr lang="en-US" altLang="zh-CN" sz="1400" dirty="0" smtClean="0">
                <a:latin typeface="+mn-ea"/>
                <a:hlinkClick r:id="rId7"/>
              </a:rPr>
              <a:t>eqid=9b41961c00023985000000045f8b1ecc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</a:rPr>
              <a:t>6.</a:t>
            </a:r>
            <a:r>
              <a:rPr lang="zh-CN" altLang="en-US" sz="1400" dirty="0" smtClean="0">
                <a:latin typeface="+mn-ea"/>
              </a:rPr>
              <a:t>截图选自</a:t>
            </a:r>
            <a:r>
              <a:rPr lang="en-US" altLang="zh-CN" sz="1400" dirty="0">
                <a:latin typeface="+mn-ea"/>
              </a:rPr>
              <a:t>——</a:t>
            </a:r>
            <a:r>
              <a:rPr lang="zh-CN" altLang="en-US" sz="1400" dirty="0" smtClean="0">
                <a:latin typeface="+mn-ea"/>
              </a:rPr>
              <a:t>游民星空</a:t>
            </a:r>
            <a:r>
              <a:rPr lang="en-US" altLang="zh-CN" sz="1400" dirty="0" smtClean="0">
                <a:latin typeface="+mn-ea"/>
              </a:rPr>
              <a:t>-</a:t>
            </a:r>
            <a:r>
              <a:rPr lang="zh-CN" altLang="en-US" sz="1400" dirty="0" smtClean="0">
                <a:latin typeface="+mn-ea"/>
              </a:rPr>
              <a:t>大型单价游戏媒体 </a:t>
            </a:r>
            <a:r>
              <a:rPr lang="en-US" altLang="zh-CN" sz="1400" dirty="0" smtClean="0">
                <a:latin typeface="+mn-ea"/>
              </a:rPr>
              <a:t>2020</a:t>
            </a:r>
            <a:r>
              <a:rPr lang="zh-CN" altLang="en-US" sz="1400" dirty="0">
                <a:latin typeface="+mn-ea"/>
              </a:rPr>
              <a:t>年</a:t>
            </a:r>
            <a:r>
              <a:rPr lang="en-US" altLang="zh-CN" sz="1400" dirty="0">
                <a:latin typeface="+mn-ea"/>
              </a:rPr>
              <a:t>10</a:t>
            </a:r>
            <a:r>
              <a:rPr lang="zh-CN" altLang="en-US" sz="1400" dirty="0">
                <a:latin typeface="+mn-ea"/>
              </a:rPr>
              <a:t>月</a:t>
            </a:r>
            <a:r>
              <a:rPr lang="en-US" altLang="zh-CN" sz="1400" dirty="0">
                <a:latin typeface="+mn-ea"/>
              </a:rPr>
              <a:t>11</a:t>
            </a:r>
            <a:r>
              <a:rPr lang="zh-CN" altLang="en-US" sz="1400" dirty="0" smtClean="0">
                <a:latin typeface="+mn-ea"/>
              </a:rPr>
              <a:t>日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>
                <a:latin typeface="+mn-ea"/>
                <a:hlinkClick r:id="rId8"/>
              </a:rPr>
              <a:t>https://www.gamersky.com/z/civilization6/handbook</a:t>
            </a:r>
            <a:r>
              <a:rPr lang="en-US" altLang="zh-CN" sz="1400" dirty="0" smtClean="0">
                <a:latin typeface="+mn-ea"/>
                <a:hlinkClick r:id="rId8"/>
              </a:rPr>
              <a:t>/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>
                <a:latin typeface="+mn-ea"/>
                <a:hlinkClick r:id="rId9"/>
              </a:rPr>
              <a:t>https://www.gamersky.com/</a:t>
            </a: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  <a:hlinkClick r:id="rId9"/>
              </a:rPr>
              <a:t>https</a:t>
            </a:r>
            <a:r>
              <a:rPr lang="en-US" altLang="zh-CN" sz="1400" dirty="0">
                <a:latin typeface="+mn-ea"/>
                <a:hlinkClick r:id="rId9"/>
              </a:rPr>
              <a:t>://</a:t>
            </a:r>
            <a:r>
              <a:rPr lang="en-US" altLang="zh-CN" sz="1400" dirty="0" smtClean="0">
                <a:latin typeface="+mn-ea"/>
                <a:hlinkClick r:id="rId9"/>
              </a:rPr>
              <a:t>www.gamersky.com/z/mafiade/</a:t>
            </a:r>
            <a:r>
              <a:rPr lang="en-US" altLang="zh-CN" sz="1400" dirty="0" smtClean="0">
                <a:latin typeface="+mn-ea"/>
              </a:rPr>
              <a:t> </a:t>
            </a:r>
            <a:r>
              <a:rPr lang="en-US" altLang="zh-CN" sz="1400" dirty="0" smtClean="0">
                <a:latin typeface="+mn-ea"/>
                <a:hlinkClick r:id="rId10"/>
              </a:rPr>
              <a:t>http</a:t>
            </a:r>
            <a:r>
              <a:rPr lang="en-US" altLang="zh-CN" sz="1400" dirty="0">
                <a:latin typeface="+mn-ea"/>
                <a:hlinkClick r:id="rId10"/>
              </a:rPr>
              <a:t>://bbs.gamersky.com/</a:t>
            </a:r>
            <a:endParaRPr lang="en-US" altLang="zh-CN" sz="1400" dirty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endParaRPr lang="en-US" altLang="zh-CN" sz="14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333750" y="1888733"/>
            <a:ext cx="2143125" cy="1985159"/>
          </a:xfrm>
          <a:prstGeom prst="rect">
            <a:avLst/>
          </a:prstGeom>
          <a:noFill/>
        </p:spPr>
        <p:txBody>
          <a:bodyPr wrap="square" lIns="67500" tIns="35100" rIns="67500" bIns="35100" rtlCol="0" anchor="ctr">
            <a:normAutofit fontScale="77500" lnSpcReduction="20000"/>
          </a:bodyPr>
          <a:lstStyle>
            <a:defPPr>
              <a:defRPr lang="zh-CN"/>
            </a:defPPr>
            <a:lvl1pPr algn="ctr">
              <a:defRPr sz="16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r>
              <a:rPr lang="zh-CN" altLang="en-US" sz="9600"/>
              <a:t>小组分工</a:t>
            </a:r>
            <a:endParaRPr lang="zh-CN" altLang="en-US" sz="9600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62233" y="496397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小组分工</a:t>
            </a:r>
            <a:endParaRPr lang="zh-CN" altLang="zh-CN" sz="2800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362233" y="1556792"/>
            <a:ext cx="8435548" cy="305564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董思诚</a:t>
            </a:r>
            <a:r>
              <a:rPr lang="zh-CN" altLang="en-US" sz="1800" dirty="0" smtClean="0">
                <a:latin typeface="+mn-ea"/>
              </a:rPr>
              <a:t>：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PPT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制作以及修改 评分（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9.2/10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en-US" altLang="zh-CN" sz="1800" b="1" dirty="0" smtClean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李磊</a:t>
            </a:r>
            <a:r>
              <a:rPr lang="zh-CN" altLang="en-US" sz="1800" dirty="0" smtClean="0">
                <a:latin typeface="+mn-ea"/>
              </a:rPr>
              <a:t>：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讨论参加 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word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制作以及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PPT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部分修改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 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评分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9.1/10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en-US" altLang="zh-CN" sz="1800" b="1" dirty="0" smtClean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陈安：讨论参加 评分 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9.0/10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zh-CN" altLang="en-US" sz="1800" dirty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endParaRPr lang="zh-CN" altLang="en-US" sz="1800" dirty="0">
              <a:latin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353485" y="4149080"/>
            <a:ext cx="8435548" cy="194421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组长评价：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李磊作为副组长，帮助组长制作</a:t>
            </a:r>
            <a:r>
              <a:rPr lang="en-US" altLang="zh-CN" sz="1800" dirty="0" smtClean="0">
                <a:latin typeface="+mn-ea"/>
              </a:rPr>
              <a:t>word</a:t>
            </a:r>
            <a:r>
              <a:rPr lang="zh-CN" altLang="en-US" sz="1800" dirty="0" smtClean="0">
                <a:latin typeface="+mn-ea"/>
              </a:rPr>
              <a:t>，以及修改</a:t>
            </a:r>
            <a:r>
              <a:rPr lang="en-US" altLang="zh-CN" sz="1800" dirty="0" err="1" smtClean="0">
                <a:latin typeface="+mn-ea"/>
              </a:rPr>
              <a:t>ppt</a:t>
            </a:r>
            <a:r>
              <a:rPr lang="zh-CN" altLang="en-US" sz="1800" dirty="0" smtClean="0">
                <a:latin typeface="+mn-ea"/>
              </a:rPr>
              <a:t>内容，表现良好。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陈安作为组员，积极参加讨论，表现尚可。</a:t>
            </a:r>
            <a:endParaRPr lang="zh-CN" altLang="en-US" sz="1800" dirty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endParaRPr lang="zh-CN" altLang="en-US" sz="18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谢谢观看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THANKS 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333750" y="1888733"/>
            <a:ext cx="2143125" cy="1985159"/>
          </a:xfrm>
          <a:prstGeom prst="rect">
            <a:avLst/>
          </a:prstGeom>
          <a:noFill/>
        </p:spPr>
        <p:txBody>
          <a:bodyPr wrap="square" lIns="67500" tIns="35100" rIns="67500" bIns="35100" rtlCol="0" anchor="ctr">
            <a:normAutofit fontScale="77500" lnSpcReduction="20000"/>
          </a:bodyPr>
          <a:lstStyle>
            <a:defPPr>
              <a:defRPr lang="zh-CN"/>
            </a:defPPr>
            <a:lvl1pPr algn="ctr">
              <a:defRPr sz="16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r>
              <a:rPr lang="zh-CN" altLang="en-US" sz="9600" dirty="0" smtClean="0"/>
              <a:t>目录</a:t>
            </a:r>
            <a:endParaRPr lang="zh-CN" altLang="en-US" sz="9600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781772" y="1607557"/>
            <a:ext cx="1626534" cy="1773578"/>
          </a:xfrm>
          <a:prstGeom prst="rect">
            <a:avLst/>
          </a:prstGeom>
          <a:solidFill>
            <a:srgbClr val="000000">
              <a:lumMod val="75000"/>
              <a:lumOff val="25000"/>
            </a:srgbClr>
          </a:solidFill>
          <a:ln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7" name="任意多边形: 形状 16"/>
          <p:cNvSpPr/>
          <p:nvPr>
            <p:custDataLst>
              <p:tags r:id="rId3"/>
            </p:custDataLst>
          </p:nvPr>
        </p:nvSpPr>
        <p:spPr>
          <a:xfrm>
            <a:off x="1484833" y="1960190"/>
            <a:ext cx="7326353" cy="3790949"/>
          </a:xfrm>
          <a:custGeom>
            <a:avLst/>
            <a:gdLst>
              <a:gd name="connsiteX0" fmla="*/ 9384198 w 9768470"/>
              <a:gd name="connsiteY0" fmla="*/ 0 h 5054599"/>
              <a:gd name="connsiteX1" fmla="*/ 9768470 w 9768470"/>
              <a:gd name="connsiteY1" fmla="*/ 0 h 5054599"/>
              <a:gd name="connsiteX2" fmla="*/ 9768470 w 9768470"/>
              <a:gd name="connsiteY2" fmla="*/ 5054599 h 5054599"/>
              <a:gd name="connsiteX3" fmla="*/ 0 w 9768470"/>
              <a:gd name="connsiteY3" fmla="*/ 5054599 h 5054599"/>
              <a:gd name="connsiteX4" fmla="*/ 0 w 9768470"/>
              <a:gd name="connsiteY4" fmla="*/ 4695371 h 5054599"/>
              <a:gd name="connsiteX5" fmla="*/ 9384198 w 9768470"/>
              <a:gd name="connsiteY5" fmla="*/ 4695371 h 505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68470" h="5054599">
                <a:moveTo>
                  <a:pt x="9384198" y="0"/>
                </a:moveTo>
                <a:lnTo>
                  <a:pt x="9768470" y="0"/>
                </a:lnTo>
                <a:lnTo>
                  <a:pt x="9768470" y="5054599"/>
                </a:lnTo>
                <a:lnTo>
                  <a:pt x="0" y="5054599"/>
                </a:lnTo>
                <a:lnTo>
                  <a:pt x="0" y="4695371"/>
                </a:lnTo>
                <a:lnTo>
                  <a:pt x="9384198" y="4695371"/>
                </a:lnTo>
                <a:close/>
              </a:path>
            </a:pathLst>
          </a:custGeom>
          <a:pattFill prst="wdDnDiag">
            <a:fgClr>
              <a:srgbClr val="000000">
                <a:lumMod val="75000"/>
                <a:lumOff val="25000"/>
              </a:srgbClr>
            </a:fgClr>
            <a:bgClr>
              <a:srgbClr val="000000">
                <a:lumMod val="85000"/>
                <a:lumOff val="15000"/>
              </a:srgbClr>
            </a:bgClr>
          </a:pattFill>
          <a:ln w="50800"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9" name="任意多边形: 形状 18"/>
          <p:cNvSpPr/>
          <p:nvPr>
            <p:custDataLst>
              <p:tags r:id="rId4"/>
            </p:custDataLst>
          </p:nvPr>
        </p:nvSpPr>
        <p:spPr>
          <a:xfrm>
            <a:off x="400610" y="1364036"/>
            <a:ext cx="8143874" cy="4129928"/>
          </a:xfrm>
          <a:custGeom>
            <a:avLst/>
            <a:gdLst>
              <a:gd name="connsiteX0" fmla="*/ 2083154 w 9536598"/>
              <a:gd name="connsiteY0" fmla="*/ 0 h 4847771"/>
              <a:gd name="connsiteX1" fmla="*/ 9536598 w 9536598"/>
              <a:gd name="connsiteY1" fmla="*/ 0 h 4847771"/>
              <a:gd name="connsiteX2" fmla="*/ 9536598 w 9536598"/>
              <a:gd name="connsiteY2" fmla="*/ 4847771 h 4847771"/>
              <a:gd name="connsiteX3" fmla="*/ 0 w 9536598"/>
              <a:gd name="connsiteY3" fmla="*/ 4847771 h 4847771"/>
              <a:gd name="connsiteX4" fmla="*/ 0 w 9536598"/>
              <a:gd name="connsiteY4" fmla="*/ 2083154 h 4847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36598" h="4847771">
                <a:moveTo>
                  <a:pt x="2083154" y="0"/>
                </a:moveTo>
                <a:lnTo>
                  <a:pt x="9536598" y="0"/>
                </a:lnTo>
                <a:lnTo>
                  <a:pt x="9536598" y="4847771"/>
                </a:lnTo>
                <a:lnTo>
                  <a:pt x="0" y="4847771"/>
                </a:lnTo>
                <a:lnTo>
                  <a:pt x="0" y="2083154"/>
                </a:lnTo>
                <a:close/>
              </a:path>
            </a:pathLst>
          </a:custGeom>
          <a:solidFill>
            <a:srgbClr val="FFFFFF"/>
          </a:solidFill>
          <a:ln w="50800">
            <a:solidFill>
              <a:srgbClr val="000000"/>
            </a:solidFill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1763688" y="1782691"/>
            <a:ext cx="6138911" cy="3196888"/>
          </a:xfrm>
          <a:prstGeom prst="rect">
            <a:avLst/>
          </a:prstGeom>
          <a:noFill/>
        </p:spPr>
        <p:txBody>
          <a:bodyPr wrap="square" lIns="76200" tIns="0" rIns="61912" bIns="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r>
              <a:rPr lang="en-US" altLang="zh-CN" sz="2400" b="1" dirty="0" smtClean="0"/>
              <a:t>1.</a:t>
            </a:r>
            <a:r>
              <a:rPr lang="zh-CN" altLang="en-US" sz="2400" b="1" dirty="0"/>
              <a:t>项目背景</a:t>
            </a:r>
            <a:endParaRPr lang="en-US" altLang="zh-CN" sz="2400" b="1" dirty="0"/>
          </a:p>
          <a:p>
            <a:r>
              <a:rPr lang="en-US" altLang="zh-CN" sz="2400" b="1" dirty="0" smtClean="0"/>
              <a:t>2.</a:t>
            </a:r>
            <a:r>
              <a:rPr lang="zh-CN" altLang="en-US" sz="2400" b="1" dirty="0"/>
              <a:t>小组选题</a:t>
            </a:r>
            <a:endParaRPr lang="en-US" altLang="zh-CN" sz="2400" b="1" dirty="0"/>
          </a:p>
          <a:p>
            <a:r>
              <a:rPr lang="en-US" altLang="zh-CN" sz="2400" b="1" dirty="0" smtClean="0"/>
              <a:t>3.</a:t>
            </a:r>
            <a:r>
              <a:rPr lang="zh-CN" altLang="en-US" sz="2400" b="1" dirty="0" smtClean="0"/>
              <a:t>模块介绍及实现工具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4.</a:t>
            </a:r>
            <a:r>
              <a:rPr lang="zh-CN" altLang="en-US" sz="2400" b="1" dirty="0" smtClean="0"/>
              <a:t>可行性分析</a:t>
            </a:r>
            <a:endParaRPr lang="en-US" altLang="zh-CN" sz="2400" b="1" dirty="0" smtClean="0"/>
          </a:p>
          <a:p>
            <a:r>
              <a:rPr lang="en-US" altLang="zh-CN" sz="2400" b="1" dirty="0"/>
              <a:t>5</a:t>
            </a:r>
            <a:r>
              <a:rPr lang="en-US" altLang="zh-CN" sz="2400" b="1" dirty="0" smtClean="0"/>
              <a:t>.</a:t>
            </a:r>
            <a:r>
              <a:rPr lang="zh-CN" altLang="en-US" sz="2400" b="1" dirty="0" smtClean="0">
                <a:sym typeface="+mn-ea"/>
              </a:rPr>
              <a:t>参考资料</a:t>
            </a:r>
            <a:endParaRPr lang="zh-CN" altLang="en-US" sz="2400" b="1" dirty="0" smtClean="0"/>
          </a:p>
          <a:p>
            <a:r>
              <a:rPr lang="en-US" altLang="zh-CN" sz="2400" b="1" dirty="0"/>
              <a:t>6</a:t>
            </a:r>
            <a:r>
              <a:rPr lang="en-US" altLang="zh-CN" sz="2400" b="1" dirty="0" smtClean="0"/>
              <a:t>.</a:t>
            </a:r>
            <a:r>
              <a:rPr lang="zh-CN" altLang="en-US" sz="2400" b="1" dirty="0" smtClean="0">
                <a:sym typeface="+mn-ea"/>
              </a:rPr>
              <a:t>小组评分</a:t>
            </a:r>
            <a:endParaRPr lang="en-US" altLang="zh-CN" sz="2400" b="1" dirty="0" smtClean="0"/>
          </a:p>
          <a:p>
            <a:endParaRPr lang="zh-CN" altLang="en-US" b="1" dirty="0"/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855614" y="462346"/>
            <a:ext cx="2724150" cy="468630"/>
          </a:xfrm>
          <a:prstGeom prst="rect">
            <a:avLst/>
          </a:prstGeom>
          <a:noFill/>
        </p:spPr>
        <p:txBody>
          <a:bodyPr wrap="none" lIns="76200" tIns="28575" rIns="47625" bIns="28575" rtlCol="0">
            <a:noAutofit/>
          </a:bodyPr>
          <a:lstStyle/>
          <a:p>
            <a:r>
              <a:rPr lang="zh-CN" altLang="en-US" sz="3600" b="1" dirty="0" smtClean="0"/>
              <a:t>目录</a:t>
            </a:r>
            <a:endParaRPr lang="zh-CN" altLang="zh-CN" b="1" dirty="0"/>
          </a:p>
          <a:p>
            <a:endParaRPr lang="zh-CN" altLang="zh-CN" sz="2700" b="1" spc="300" dirty="0">
              <a:solidFill>
                <a:srgbClr val="000000">
                  <a:lumMod val="75000"/>
                  <a:lumOff val="25000"/>
                </a:srgb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pc="300" dirty="0">
                <a:solidFill>
                  <a:sysClr val="window" lastClr="FFFFFF"/>
                </a:solidFill>
              </a:rPr>
              <a:t>项目背景</a:t>
            </a: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137110" y="1196752"/>
            <a:ext cx="8869779" cy="3310397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无论是什么人，只要爱玩游戏总会遇到各种问题，关卡设计师为了让关卡更加有趣味，或者是延长游戏时间，或多或少都会增加一些收集要素或者是解密要素，这类需求会让玩家在玩游戏的时候，花更多时间去钻研一个关卡或者是一个游戏时间段，虽然玩家在解决谜题之后会有些许喜悦感，但是对于</a:t>
            </a:r>
            <a:r>
              <a:rPr lang="zh-CN" altLang="en-US" sz="2000" b="1" dirty="0" smtClean="0">
                <a:solidFill>
                  <a:srgbClr val="FF0000"/>
                </a:solidFill>
                <a:latin typeface="+mn-ea"/>
              </a:rPr>
              <a:t>部分时间有限，只想体验游戏剧情的玩家</a:t>
            </a:r>
            <a:r>
              <a:rPr lang="zh-CN" altLang="en-US" sz="2000" b="1" dirty="0" smtClean="0">
                <a:latin typeface="+mn-ea"/>
              </a:rPr>
              <a:t>来说，是非常痛苦的，所以我们希望有一个攻略性质的网站，能够帮助那些玩家来更好的体验游戏，而不是草草移除这个游戏。</a:t>
            </a:r>
            <a:endParaRPr lang="zh-CN" altLang="en-US" sz="1100" dirty="0" smtClean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4785442"/>
            <a:ext cx="2135593" cy="1671864"/>
          </a:xfrm>
          <a:prstGeom prst="rect">
            <a:avLst/>
          </a:prstGeom>
        </p:spPr>
      </p:pic>
      <p:sp>
        <p:nvSpPr>
          <p:cNvPr id="8" name="流程图: 顺序访问存储器 7"/>
          <p:cNvSpPr/>
          <p:nvPr/>
        </p:nvSpPr>
        <p:spPr>
          <a:xfrm>
            <a:off x="4143405" y="4469643"/>
            <a:ext cx="1656184" cy="1224136"/>
          </a:xfrm>
          <a:prstGeom prst="flowChartMagneticTap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怎么老是卡关？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23528" y="4742262"/>
            <a:ext cx="29674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目标用户</a:t>
            </a:r>
            <a:endParaRPr lang="zh-CN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3131840" y="3429001"/>
            <a:ext cx="1224136" cy="15121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1.</a:t>
            </a:r>
            <a:r>
              <a:rPr lang="zh-CN" altLang="en-US" spc="300" dirty="0">
                <a:solidFill>
                  <a:sysClr val="window" lastClr="FFFFFF"/>
                </a:solidFill>
              </a:rPr>
              <a:t>项目背景</a:t>
            </a: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253059" y="898600"/>
            <a:ext cx="8637882" cy="216982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可是市面上的攻略并不全面，且更像是下载游戏网站的附属品，收录的攻略并不全面，很多时候玩家并不能真正的找到自己的问题答案。</a:t>
            </a:r>
            <a:r>
              <a:rPr lang="en-US" altLang="zh-CN" sz="1100" b="1" dirty="0">
                <a:latin typeface="+mn-ea"/>
              </a:rPr>
              <a:t> [6]</a:t>
            </a:r>
            <a:endParaRPr lang="zh-CN" altLang="en-US" sz="1100" dirty="0" smtClean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4785442"/>
            <a:ext cx="2135593" cy="1671864"/>
          </a:xfrm>
          <a:prstGeom prst="rect">
            <a:avLst/>
          </a:prstGeom>
        </p:spPr>
      </p:pic>
      <p:sp>
        <p:nvSpPr>
          <p:cNvPr id="8" name="流程图: 顺序访问存储器 7"/>
          <p:cNvSpPr/>
          <p:nvPr/>
        </p:nvSpPr>
        <p:spPr>
          <a:xfrm>
            <a:off x="4143405" y="4469643"/>
            <a:ext cx="1656184" cy="1224136"/>
          </a:xfrm>
          <a:prstGeom prst="flowChartMagneticTap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这个常用的网站没有我想要的答案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7"/>
          <a:srcRect l="16925" t="9718" r="38188" b="74456"/>
          <a:stretch>
            <a:fillRect/>
          </a:stretch>
        </p:blipFill>
        <p:spPr>
          <a:xfrm>
            <a:off x="827584" y="2774471"/>
            <a:ext cx="5350620" cy="1032576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V="1">
            <a:off x="2411760" y="3627215"/>
            <a:ext cx="216024" cy="1097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1691680" y="4625070"/>
            <a:ext cx="1512168" cy="95281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只是下载站的附属物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pc="300" dirty="0">
                <a:solidFill>
                  <a:sysClr val="window" lastClr="FFFFFF"/>
                </a:solidFill>
              </a:rPr>
              <a:t>项目背景</a:t>
            </a: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137110" y="1196752"/>
            <a:ext cx="8869779" cy="3310397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当然也有一些玩家想要分享自己的游戏心得，所以类似玩家论坛同样也可以添加在我们项目中，而在论坛中那些</a:t>
            </a:r>
            <a:r>
              <a:rPr lang="zh-CN" altLang="en-US" sz="2000" b="1" dirty="0" smtClean="0">
                <a:solidFill>
                  <a:srgbClr val="FF0000"/>
                </a:solidFill>
                <a:latin typeface="+mn-ea"/>
              </a:rPr>
              <a:t>游戏攻略制作人</a:t>
            </a:r>
            <a:r>
              <a:rPr lang="zh-CN" altLang="en-US" sz="2000" b="1" dirty="0" smtClean="0">
                <a:latin typeface="+mn-ea"/>
              </a:rPr>
              <a:t>也能够大展拳脚。</a:t>
            </a:r>
            <a:endParaRPr lang="zh-CN" altLang="en-US" sz="1100" dirty="0" smtClean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4785442"/>
            <a:ext cx="2135593" cy="1671864"/>
          </a:xfrm>
          <a:prstGeom prst="rect">
            <a:avLst/>
          </a:prstGeom>
        </p:spPr>
      </p:pic>
      <p:sp>
        <p:nvSpPr>
          <p:cNvPr id="8" name="流程图: 顺序访问存储器 7"/>
          <p:cNvSpPr/>
          <p:nvPr/>
        </p:nvSpPr>
        <p:spPr>
          <a:xfrm>
            <a:off x="4702930" y="4420235"/>
            <a:ext cx="1656184" cy="1224136"/>
          </a:xfrm>
          <a:prstGeom prst="flowChartMagneticTap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我可以分享我的心得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23528" y="4742262"/>
            <a:ext cx="29674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目标用户</a:t>
            </a:r>
            <a:endParaRPr lang="zh-CN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3131840" y="3068960"/>
            <a:ext cx="2667749" cy="18722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6698390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小组选题</a:t>
            </a:r>
            <a:endParaRPr lang="zh-CN" altLang="zh-CN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395536" y="1628800"/>
            <a:ext cx="7982099" cy="1078091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400" b="1" dirty="0" smtClean="0">
                <a:latin typeface="+mn-ea"/>
              </a:rPr>
              <a:t>我们小组目标是制作一个关于游戏攻略密集型的网站。类似于游民星空的游戏攻略总集。</a:t>
            </a:r>
            <a:r>
              <a:rPr lang="en-US" altLang="zh-CN" sz="1200" b="1" dirty="0">
                <a:latin typeface="+mn-ea"/>
              </a:rPr>
              <a:t> [6]</a:t>
            </a:r>
            <a:endParaRPr lang="zh-CN" altLang="en-US" sz="1200" dirty="0" smtClean="0"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6138" t="32738" r="17713" b="9718"/>
          <a:stretch>
            <a:fillRect/>
          </a:stretch>
        </p:blipFill>
        <p:spPr>
          <a:xfrm>
            <a:off x="562531" y="2706891"/>
            <a:ext cx="8014490" cy="381642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447" y="1813771"/>
            <a:ext cx="5760640" cy="4373588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79512" y="1320992"/>
            <a:ext cx="6264696" cy="8951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我们将我们网站的功能模块分为这么几个。</a:t>
            </a:r>
            <a:endParaRPr lang="zh-CN" altLang="en-US" sz="1100" dirty="0" smtClean="0">
              <a:uFillTx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79512" y="1196752"/>
            <a:ext cx="5298986" cy="8951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玩家论坛模块</a:t>
            </a:r>
            <a:r>
              <a:rPr lang="en-US" altLang="zh-CN" sz="2000" b="1" dirty="0" smtClean="0">
                <a:latin typeface="+mn-ea"/>
              </a:rPr>
              <a:t>[6]</a:t>
            </a:r>
            <a:endParaRPr lang="zh-CN" altLang="en-US" sz="1100" dirty="0" smtClean="0">
              <a:uFillTx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6"/>
          <a:srcRect l="1963" t="9719" r="2750"/>
          <a:stretch/>
        </p:blipFill>
        <p:spPr>
          <a:xfrm>
            <a:off x="668186" y="2062392"/>
            <a:ext cx="7807627" cy="40493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637169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2eac37a3-4e19-4607-b808-475c46653db4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background"/>
  <p:tag name="KSO_WM_TEMPLATE_INDEX" val="20191704"/>
  <p:tag name="KSO_WM_TAG_VERSION" val="1.0"/>
  <p:tag name="KSO_WM_SLIDE_ID" val="background20191704_1"/>
  <p:tag name="KSO_WM_SLIDE_INDEX" val="1"/>
  <p:tag name="KSO_WM_SLIDE_ITEM_CNT" val="0"/>
  <p:tag name="KSO_WM_SLIDE_LAYOUT" val="a_b"/>
  <p:tag name="KSO_WM_SLIDE_LAYOUT_CNT" val="1_2"/>
  <p:tag name="KSO_WM_SLIDE_TYPE" val="title"/>
  <p:tag name="KSO_WM_BEAUTIFY_FLAG" val="#wm#"/>
  <p:tag name="KSO_WM_TEMPLATE_THUMBS_INDEX" val="1、4"/>
  <p:tag name="KSO_WM_SLIDE_MODEL_TYPE" val="cover"/>
  <p:tag name="KSO_WM_SLIDE_SUBTYPE" val="pureTxt"/>
  <p:tag name="KSO_WM_SLIDE_COVER_PICTUREID" val="147465739"/>
  <p:tag name="KSO_WM_SLIDE_COVER_PICTURERESID" val="147465739"/>
  <p:tag name="KSO_WM_SLIDE_COVER_HASPICTURE" val="1"/>
  <p:tag name="KSO_WM_SLIDE_COVER_TEMPLATE_COLOR_SCHEME" val="{&quot;colors&quot;:[&quot;#000000&quot;,&quot;#ffffff&quot;,&quot;#f2f2f2&quot;,&quot;#000000&quot;,&quot;#595959&quot;,&quot;#f2f2f2&quot;,&quot;#000000&quot;,&quot;#595959&quot;,&quot;#0563c1&quot;,&quot;#954d72&quot;]}"/>
  <p:tag name="KSO_WM_UNIT_VEER_ID" val="0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background20191704_1*i*4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background20191704_1*i*5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background20191704_1*i*6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background20191704_1*i*7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background20191704_1*i*8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background20191704_1*i*9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10月工作汇报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background20191704_1*a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汇报部门名称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background20191704_1*b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_e"/>
  <p:tag name="KSO_WM_SLIDE_LAYOUT_CNT" val="1_1_1"/>
  <p:tag name="KSO_WM_SLIDE_TYPE" val="sectionTitle"/>
  <p:tag name="KSO_WM_BEAUTIFY_FLAG" val="#wm#"/>
  <p:tag name="KSO_WM_SLIDE_SUBTYPE" val="pureTxt"/>
  <p:tag name="KSO_WM_COMBINE_RELATE_SLIDE_ID" val="background20185112_7"/>
  <p:tag name="KSO_WM_TEMPLATE_CATEGORY" val="custom"/>
  <p:tag name="KSO_WM_TEMPLATE_INDEX" val="20189051"/>
  <p:tag name="KSO_WM_SLIDE_ID" val="custom20189051_7"/>
  <p:tag name="KSO_WM_SLIDE_INDEX" val="7"/>
  <p:tag name="KSO_WM_TEMPLATE_SUBCATEGORY" val="0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e"/>
  <p:tag name="KSO_WM_UNIT_INDEX" val="1"/>
  <p:tag name="KSO_WM_UNIT_LAYERLEVEL" val="1"/>
  <p:tag name="KSO_WM_UNIT_VALUE" val="2"/>
  <p:tag name="KSO_WM_UNIT_HIGHLIGHT" val="0"/>
  <p:tag name="KSO_WM_UNIT_COMPATIBLE" val="1"/>
  <p:tag name="KSO_WM_UNIT_PRESET_TEXT" val="01"/>
  <p:tag name="KSO_WM_TEMPLATE_CATEGORY" val="custom"/>
  <p:tag name="KSO_WM_TEMPLATE_INDEX" val="20189051"/>
  <p:tag name="KSO_WM_UNIT_ID" val="custom20189051_7*e*1"/>
  <p:tag name="KSO_WM_UNIT_NOCLEAR" val="0"/>
  <p:tag name="KSO_WM_UNIT_DIAGRAM_ISNUMVISUAL" val="0"/>
  <p:tag name="KSO_WM_UNIT_DIAGRAM_ISREFERUNIT" val="0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194644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194644"/>
  <p:tag name="KSO_WM_SLIDE_LAYOUT" val="a_f"/>
  <p:tag name="KSO_WM_SLIDE_LAYOUT_CNT" val="1_1"/>
  <p:tag name="KSO_WM_SLIDE_TYPE" val="text"/>
  <p:tag name="KSO_WM_SLIDE_SUBTYPE" val="pureTxt"/>
  <p:tag name="KSO_WM_SLIDE_SIZE" val="882*459"/>
  <p:tag name="KSO_WM_SLIDE_POSITION" val="42*53"/>
  <p:tag name="KSO_WM_SLIDE_COLORSCHEME_VERSION" val="3.2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194644_1*i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9"/>
  <p:tag name="KSO_WM_UNIT_COLOR_SCHEME_PARENT_PAGE" val="0_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194644_1*i*2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17"/>
  <p:tag name="KSO_WM_UNIT_COLOR_SCHEME_PARENT_PAGE" val="0_1"/>
  <p:tag name="KSO_WM_UNIT_FOIL_COLOR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194644_1*i*3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19"/>
  <p:tag name="KSO_WM_UNIT_COLOR_SCHEME_PARENT_PAGE" val="0_1"/>
  <p:tag name="KSO_WM_UNIT_FOIL_COLOR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d-3-2"/>
  <p:tag name="KSO_WM_UNIT_PRESET_TEXT" val="点击此处添加正文，文字是您思想的提炼，为了最终呈现发布的良好效果。&#10;请言简意赅的阐述观点，并根据需要酌情增减文字您的正文已经字字珠玑，但信息却千丝万缕，需要用更多的文字来表述；但请您尽可能提炼思想的精髓，恰如其分的表达观点，往往事半功倍。&#10;为了能让您有更直观的字数感受，并进一步方便使用，我们为您标注了最适合的位置。您输入的文字到这里时，就是最佳视觉效果。"/>
  <p:tag name="KSO_WM_UNIT_NOCLEAR" val="1"/>
  <p:tag name="KSO_WM_UNIT_VALUE" val="27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194644_1*f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5"/>
  <p:tag name="KSO_WM_UNIT_COLOR_SCHEME_PARENT_PAGE" val="0_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a-1-2"/>
  <p:tag name="KSO_WM_UNIT_ISCONTENTSTITLE" val="0"/>
  <p:tag name="KSO_WM_UNIT_PRESET_TEXT" val="单击添加大标题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4644_1*a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6"/>
  <p:tag name="KSO_WM_UNIT_COLOR_SCHEME_PARENT_PAGE" val="0_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γ*1"/>
  <p:tag name="KSO_WM_UNIT_LAYERLEVEL" val="1"/>
  <p:tag name="KSO_WM_TAG_VERSION" val="1.0"/>
  <p:tag name="KSO_WM_BEAUTIFY_FLAG" val="#wm#"/>
  <p:tag name="KSO_WM_UNIT_TYPE" val="γ"/>
  <p:tag name="KSO_WM_UNIT_INDEX" val="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γ"/>
  <p:tag name="KSO_WM_UNIT_INDEX" val="2"/>
  <p:tag name="KSO_WM_UNIT_ID" val="_2*γ*2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_e"/>
  <p:tag name="KSO_WM_SLIDE_LAYOUT_CNT" val="1_1_1"/>
  <p:tag name="KSO_WM_SLIDE_TYPE" val="sectionTitle"/>
  <p:tag name="KSO_WM_BEAUTIFY_FLAG" val="#wm#"/>
  <p:tag name="KSO_WM_SLIDE_SUBTYPE" val="pureTxt"/>
  <p:tag name="KSO_WM_COMBINE_RELATE_SLIDE_ID" val="background20185112_7"/>
  <p:tag name="KSO_WM_TEMPLATE_CATEGORY" val="custom"/>
  <p:tag name="KSO_WM_TEMPLATE_INDEX" val="20189051"/>
  <p:tag name="KSO_WM_SLIDE_ID" val="custom20189051_7"/>
  <p:tag name="KSO_WM_SLIDE_INDEX" val="7"/>
  <p:tag name="KSO_WM_TEMPLATE_SUBCATEGORY" val="0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e"/>
  <p:tag name="KSO_WM_UNIT_INDEX" val="1"/>
  <p:tag name="KSO_WM_UNIT_LAYERLEVEL" val="1"/>
  <p:tag name="KSO_WM_UNIT_VALUE" val="2"/>
  <p:tag name="KSO_WM_UNIT_HIGHLIGHT" val="0"/>
  <p:tag name="KSO_WM_UNIT_COMPATIBLE" val="1"/>
  <p:tag name="KSO_WM_UNIT_PRESET_TEXT" val="01"/>
  <p:tag name="KSO_WM_TEMPLATE_CATEGORY" val="custom"/>
  <p:tag name="KSO_WM_TEMPLATE_INDEX" val="20189051"/>
  <p:tag name="KSO_WM_UNIT_ID" val="custom20189051_7*e*1"/>
  <p:tag name="KSO_WM_UNIT_NOCLEAR" val="0"/>
  <p:tag name="KSO_WM_UNIT_DIAGRAM_ISNUMVISUAL" val="0"/>
  <p:tag name="KSO_WM_UNIT_DIAGRAM_ISREFERUNIT" val="0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"/>
  <p:tag name="KSO_WM_SLIDE_LAYOUT_CNT" val="1_1"/>
  <p:tag name="KSO_WM_SLIDE_TYPE" val="endPage"/>
  <p:tag name="KSO_WM_BEAUTIFY_FLAG" val="#wm#"/>
  <p:tag name="KSO_WM_SLIDE_SUBTYPE" val="pureTxt"/>
  <p:tag name="KSO_WM_COMBINE_RELATE_SLIDE_ID" val="background20185112_12"/>
  <p:tag name="KSO_WM_TEMPLATE_CATEGORY" val="custom"/>
  <p:tag name="KSO_WM_TEMPLATE_INDEX" val="20189051"/>
  <p:tag name="KSO_WM_SLIDE_ID" val="custom20189051_12"/>
  <p:tag name="KSO_WM_SLIDE_INDEX" val="12"/>
  <p:tag name="KSO_WM_TEMPLATE_SUBCATEGORY" val="0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6"/>
  <p:tag name="KSO_WM_UNIT_ISCONTENTSTITLE" val="0"/>
  <p:tag name="KSO_WM_UNIT_HIGHLIGHT" val="0"/>
  <p:tag name="KSO_WM_UNIT_COMPATIBLE" val="0"/>
  <p:tag name="KSO_WM_UNIT_PRESET_TEXT" val="谢谢观看"/>
  <p:tag name="KSO_WM_TEMPLATE_CATEGORY" val="custom"/>
  <p:tag name="KSO_WM_TEMPLATE_INDEX" val="20189051"/>
  <p:tag name="KSO_WM_UNIT_ID" val="custom20189051_12*a*1"/>
  <p:tag name="KSO_WM_UNIT_NOCLEAR" val="0"/>
  <p:tag name="KSO_WM_UNIT_DIAGRAM_ISNUMVISUAL" val="0"/>
  <p:tag name="KSO_WM_UNIT_DIAGRAM_ISREFERUNIT" val="0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b"/>
  <p:tag name="KSO_WM_UNIT_INDEX" val="1"/>
  <p:tag name="KSO_WM_UNIT_LAYERLEVEL" val="1"/>
  <p:tag name="KSO_WM_UNIT_VALUE" val="6"/>
  <p:tag name="KSO_WM_UNIT_HIGHLIGHT" val="0"/>
  <p:tag name="KSO_WM_UNIT_COMPATIBLE" val="0"/>
  <p:tag name="KSO_WM_UNIT_PRESET_TEXT" val="THANKS"/>
  <p:tag name="KSO_WM_TEMPLATE_CATEGORY" val="custom"/>
  <p:tag name="KSO_WM_TEMPLATE_INDEX" val="20189051"/>
  <p:tag name="KSO_WM_UNIT_ID" val="custom20189051_12*b*1"/>
  <p:tag name="KSO_WM_UNIT_ISCONTENTSTITLE" val="0"/>
  <p:tag name="KSO_WM_UNIT_NOCLEAR" val="0"/>
  <p:tag name="KSO_WM_UNIT_DIAGRAM_ISNUMVISUAL" val="0"/>
  <p:tag name="KSO_WM_UNIT_DIAGRAM_ISREFERUNIT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γ*1"/>
  <p:tag name="KSO_WM_UNIT_LAYERLEVEL" val="1"/>
  <p:tag name="KSO_WM_TAG_VERSION" val="1.0"/>
  <p:tag name="KSO_WM_BEAUTIFY_FLAG" val="#wm#"/>
  <p:tag name="KSO_WM_UNIT_TYPE" val="γ"/>
  <p:tag name="KSO_WM_UNIT_INDEX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γ"/>
  <p:tag name="KSO_WM_UNIT_INDEX" val="2"/>
  <p:tag name="KSO_WM_UNIT_ID" val="_3*γ*2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0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background"/>
  <p:tag name="KSO_WM_TEMPLATE_INDEX" val="20191704"/>
  <p:tag name="KSO_WM_TEMPLATE_THUMBS_INDEX" val="1、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BEAUTIFY_FLAG" val="#wm#"/>
  <p:tag name="KSO_WM_TEMPLATE_CATEGORY" val="custom"/>
  <p:tag name="KSO_WM_TEMPLATE_INDEX" val="2018905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BEAUTIFY_FLAG" val="#wm#"/>
  <p:tag name="KSO_WM_TEMPLATE_CATEGORY" val="custom"/>
  <p:tag name="KSO_WM_TEMPLATE_INDEX" val="2018905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TOPIC_ID" val="2869567"/>
  <p:tag name="KSO_WM_TEMPLATE_OUTLINE_ID" val="15"/>
  <p:tag name="KSO_WM_TEMPLATE_SCENE_ID" val="1"/>
  <p:tag name="KSO_WM_TEMPLATE_JOB_ID" val="2"/>
  <p:tag name="KSO_WM_TEMPLATE_TOPIC_DEFAULT" val="1"/>
  <p:tag name="KSO_WM_COMBINE_RELATE_SLIDE_ID" val="background20185112_1"/>
  <p:tag name="KSO_WM_TEMPLATE_CATEGORY" val="custom"/>
  <p:tag name="KSO_WM_TEMPLATE_INDEX" val="20189051"/>
  <p:tag name="KSO_WM_TEMPLATE_SUBCATEGORY" val="0"/>
  <p:tag name="KSO_WM_TEMPLATE_THUMBS_INDEX" val="1、5、6、7、8、9、11、1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2_Office 主题​​">
  <a:themeElements>
    <a:clrScheme name="background2019170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2F2F2"/>
      </a:accent1>
      <a:accent2>
        <a:srgbClr val="000000"/>
      </a:accent2>
      <a:accent3>
        <a:srgbClr val="595959"/>
      </a:accent3>
      <a:accent4>
        <a:srgbClr val="F2F2F2"/>
      </a:accent4>
      <a:accent5>
        <a:srgbClr val="000000"/>
      </a:accent5>
      <a:accent6>
        <a:srgbClr val="595959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自定义 108">
      <a:dk1>
        <a:srgbClr val="000000"/>
      </a:dk1>
      <a:lt1>
        <a:srgbClr val="FFFFFF"/>
      </a:lt1>
      <a:dk2>
        <a:srgbClr val="5B9BD5"/>
      </a:dk2>
      <a:lt2>
        <a:srgbClr val="E7E6E6"/>
      </a:lt2>
      <a:accent1>
        <a:srgbClr val="4472C4"/>
      </a:accent1>
      <a:accent2>
        <a:srgbClr val="000000"/>
      </a:accent2>
      <a:accent3>
        <a:srgbClr val="FFFFFF"/>
      </a:accent3>
      <a:accent4>
        <a:srgbClr val="2E75B6"/>
      </a:accent4>
      <a:accent5>
        <a:srgbClr val="595959"/>
      </a:accent5>
      <a:accent6>
        <a:srgbClr val="2E75B6"/>
      </a:accent6>
      <a:hlink>
        <a:srgbClr val="0563C1"/>
      </a:hlink>
      <a:folHlink>
        <a:srgbClr val="954F72"/>
      </a:folHlink>
    </a:clrScheme>
    <a:fontScheme name="自定义 7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692</Words>
  <Application>Microsoft Office PowerPoint</Application>
  <PresentationFormat>全屏显示(4:3)</PresentationFormat>
  <Paragraphs>71</Paragraphs>
  <Slides>18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宋体</vt:lpstr>
      <vt:lpstr>微软雅黑</vt:lpstr>
      <vt:lpstr>Arial</vt:lpstr>
      <vt:lpstr>Calibri</vt:lpstr>
      <vt:lpstr>Wingdings</vt:lpstr>
      <vt:lpstr>2_Office 主题​​</vt:lpstr>
      <vt:lpstr>1_默认设计模板</vt:lpstr>
      <vt:lpstr>3_Office 主题​​</vt:lpstr>
      <vt:lpstr>项目介绍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谢谢观看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需求分析报告</dc:title>
  <dc:creator>MACHENIKE</dc:creator>
  <cp:lastModifiedBy>dell</cp:lastModifiedBy>
  <cp:revision>131</cp:revision>
  <dcterms:created xsi:type="dcterms:W3CDTF">2019-03-31T13:33:00Z</dcterms:created>
  <dcterms:modified xsi:type="dcterms:W3CDTF">2020-10-20T04:39:40Z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